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 id="2147483653" r:id="rId5"/>
  </p:sldMasterIdLst>
  <p:notesMasterIdLst>
    <p:notesMasterId r:id="rId42"/>
  </p:notesMasterIdLst>
  <p:sldIdLst>
    <p:sldId id="257" r:id="rId6"/>
    <p:sldId id="674" r:id="rId7"/>
    <p:sldId id="739" r:id="rId8"/>
    <p:sldId id="721" r:id="rId9"/>
    <p:sldId id="675" r:id="rId10"/>
    <p:sldId id="757" r:id="rId11"/>
    <p:sldId id="726" r:id="rId12"/>
    <p:sldId id="728" r:id="rId13"/>
    <p:sldId id="732" r:id="rId14"/>
    <p:sldId id="763" r:id="rId15"/>
    <p:sldId id="733" r:id="rId16"/>
    <p:sldId id="740" r:id="rId17"/>
    <p:sldId id="681" r:id="rId18"/>
    <p:sldId id="729" r:id="rId19"/>
    <p:sldId id="730" r:id="rId20"/>
    <p:sldId id="735" r:id="rId21"/>
    <p:sldId id="685" r:id="rId22"/>
    <p:sldId id="686" r:id="rId23"/>
    <p:sldId id="683" r:id="rId24"/>
    <p:sldId id="687" r:id="rId25"/>
    <p:sldId id="764" r:id="rId26"/>
    <p:sldId id="760" r:id="rId27"/>
    <p:sldId id="688" r:id="rId28"/>
    <p:sldId id="690" r:id="rId29"/>
    <p:sldId id="765" r:id="rId30"/>
    <p:sldId id="761" r:id="rId31"/>
    <p:sldId id="684" r:id="rId32"/>
    <p:sldId id="737" r:id="rId33"/>
    <p:sldId id="738" r:id="rId34"/>
    <p:sldId id="745" r:id="rId35"/>
    <p:sldId id="766" r:id="rId36"/>
    <p:sldId id="762" r:id="rId37"/>
    <p:sldId id="741" r:id="rId38"/>
    <p:sldId id="743" r:id="rId39"/>
    <p:sldId id="744" r:id="rId40"/>
    <p:sldId id="595" r:id="rId4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th Keehn" initials="B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46"/>
    <p:restoredTop sz="86012" autoAdjust="0"/>
  </p:normalViewPr>
  <p:slideViewPr>
    <p:cSldViewPr>
      <p:cViewPr varScale="1">
        <p:scale>
          <a:sx n="94" d="100"/>
          <a:sy n="94" d="100"/>
        </p:scale>
        <p:origin x="200" y="208"/>
      </p:cViewPr>
      <p:guideLst>
        <p:guide orient="horz" pos="2160"/>
        <p:guide pos="2880"/>
      </p:guideLst>
    </p:cSldViewPr>
  </p:slideViewPr>
  <p:outlineViewPr>
    <p:cViewPr>
      <p:scale>
        <a:sx n="33" d="100"/>
        <a:sy n="33" d="100"/>
      </p:scale>
      <p:origin x="0" y="54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1229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FC8E043-22A8-1E4D-AA76-7CFE5802A769}" type="slidenum">
              <a:rPr lang="en-US"/>
              <a:pPr>
                <a:defRPr/>
              </a:pPr>
              <a:t>‹#›</a:t>
            </a:fld>
            <a:endParaRPr lang="en-US"/>
          </a:p>
        </p:txBody>
      </p:sp>
    </p:spTree>
    <p:extLst>
      <p:ext uri="{BB962C8B-B14F-4D97-AF65-F5344CB8AC3E}">
        <p14:creationId xmlns:p14="http://schemas.microsoft.com/office/powerpoint/2010/main" val="907681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2pPr>
    <a:lvl3pPr marL="9144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3pPr>
    <a:lvl4pPr marL="13716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4pPr>
    <a:lvl5pPr marL="18288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E3DC40F-7810-C149-A9B5-B07C8A70821E}" type="slidenum">
              <a:rPr lang="en-US" sz="1200"/>
              <a:pPr/>
              <a:t>1</a:t>
            </a:fld>
            <a:endParaRPr lang="en-US" sz="120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1752646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11</a:t>
            </a:fld>
            <a:endParaRPr lang="en-US"/>
          </a:p>
        </p:txBody>
      </p:sp>
    </p:spTree>
    <p:extLst>
      <p:ext uri="{BB962C8B-B14F-4D97-AF65-F5344CB8AC3E}">
        <p14:creationId xmlns:p14="http://schemas.microsoft.com/office/powerpoint/2010/main" val="1126255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4.2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13</a:t>
            </a:fld>
            <a:endParaRPr lang="en-US"/>
          </a:p>
        </p:txBody>
      </p:sp>
    </p:spTree>
    <p:extLst>
      <p:ext uri="{BB962C8B-B14F-4D97-AF65-F5344CB8AC3E}">
        <p14:creationId xmlns:p14="http://schemas.microsoft.com/office/powerpoint/2010/main" val="1932686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4.2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14</a:t>
            </a:fld>
            <a:endParaRPr lang="en-US"/>
          </a:p>
        </p:txBody>
      </p:sp>
    </p:spTree>
    <p:extLst>
      <p:ext uri="{BB962C8B-B14F-4D97-AF65-F5344CB8AC3E}">
        <p14:creationId xmlns:p14="http://schemas.microsoft.com/office/powerpoint/2010/main" val="719035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4.2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15</a:t>
            </a:fld>
            <a:endParaRPr lang="en-US"/>
          </a:p>
        </p:txBody>
      </p:sp>
    </p:spTree>
    <p:extLst>
      <p:ext uri="{BB962C8B-B14F-4D97-AF65-F5344CB8AC3E}">
        <p14:creationId xmlns:p14="http://schemas.microsoft.com/office/powerpoint/2010/main" val="2407550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16</a:t>
            </a:fld>
            <a:endParaRPr lang="en-US"/>
          </a:p>
        </p:txBody>
      </p:sp>
    </p:spTree>
    <p:extLst>
      <p:ext uri="{BB962C8B-B14F-4D97-AF65-F5344CB8AC3E}">
        <p14:creationId xmlns:p14="http://schemas.microsoft.com/office/powerpoint/2010/main" val="1726959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Slide Image Placeholder 1"/>
          <p:cNvSpPr>
            <a:spLocks noGrp="1" noRot="1" noChangeAspect="1"/>
          </p:cNvSpPr>
          <p:nvPr>
            <p:ph type="sldImg"/>
          </p:nvPr>
        </p:nvSpPr>
        <p:spPr>
          <a:ln/>
        </p:spPr>
      </p:sp>
      <p:sp>
        <p:nvSpPr>
          <p:cNvPr id="14950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Arial" charset="0"/>
                <a:ea typeface="ヒラギノ角ゴ Pro W3" charset="0"/>
                <a:cs typeface="ヒラギノ角ゴ Pro W3" charset="0"/>
              </a:rPr>
              <a:t>Goes with section 4.3 </a:t>
            </a:r>
          </a:p>
        </p:txBody>
      </p:sp>
      <p:sp>
        <p:nvSpPr>
          <p:cNvPr id="14950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65369E1-A5A0-D046-AE08-083BE05AD432}" type="slidenum">
              <a:rPr lang="en-US" sz="1200"/>
              <a:pPr/>
              <a:t>17</a:t>
            </a:fld>
            <a:endParaRPr lang="en-US" sz="1200"/>
          </a:p>
        </p:txBody>
      </p:sp>
    </p:spTree>
    <p:extLst>
      <p:ext uri="{BB962C8B-B14F-4D97-AF65-F5344CB8AC3E}">
        <p14:creationId xmlns:p14="http://schemas.microsoft.com/office/powerpoint/2010/main" val="5727486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Arial" charset="0"/>
                <a:ea typeface="ヒラギノ角ゴ Pro W3" charset="0"/>
                <a:cs typeface="ヒラギノ角ゴ Pro W3" charset="0"/>
              </a:rPr>
              <a:t>Goes with section 4.3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18</a:t>
            </a:fld>
            <a:endParaRPr lang="en-US"/>
          </a:p>
        </p:txBody>
      </p:sp>
    </p:spTree>
    <p:extLst>
      <p:ext uri="{BB962C8B-B14F-4D97-AF65-F5344CB8AC3E}">
        <p14:creationId xmlns:p14="http://schemas.microsoft.com/office/powerpoint/2010/main" val="3918029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19</a:t>
            </a:fld>
            <a:endParaRPr lang="en-US"/>
          </a:p>
        </p:txBody>
      </p:sp>
    </p:spTree>
    <p:extLst>
      <p:ext uri="{BB962C8B-B14F-4D97-AF65-F5344CB8AC3E}">
        <p14:creationId xmlns:p14="http://schemas.microsoft.com/office/powerpoint/2010/main" val="1618588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Image Placeholder 1"/>
          <p:cNvSpPr>
            <a:spLocks noGrp="1" noRot="1" noChangeAspect="1"/>
          </p:cNvSpPr>
          <p:nvPr>
            <p:ph type="sldImg"/>
          </p:nvPr>
        </p:nvSpPr>
        <p:spPr>
          <a:ln/>
        </p:spPr>
      </p:sp>
      <p:sp>
        <p:nvSpPr>
          <p:cNvPr id="152578"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Arial" charset="0"/>
                <a:ea typeface="ヒラギノ角ゴ Pro W3" charset="0"/>
                <a:cs typeface="ヒラギノ角ゴ Pro W3" charset="0"/>
              </a:rPr>
              <a:t>Goes with section 4.3 </a:t>
            </a:r>
          </a:p>
          <a:p>
            <a:endParaRPr lang="en-US"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Go through and explain each one of these. </a:t>
            </a:r>
          </a:p>
          <a:p>
            <a:endParaRPr lang="en-US" dirty="0">
              <a:latin typeface="Arial" charset="0"/>
              <a:ea typeface="ヒラギノ角ゴ Pro W3" charset="0"/>
              <a:cs typeface="ヒラギノ角ゴ Pro W3" charset="0"/>
            </a:endParaRPr>
          </a:p>
        </p:txBody>
      </p:sp>
      <p:sp>
        <p:nvSpPr>
          <p:cNvPr id="1525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E4795C0-0204-5548-85EB-FC5E21AFBC7E}" type="slidenum">
              <a:rPr lang="en-US" sz="1200"/>
              <a:pPr/>
              <a:t>20</a:t>
            </a:fld>
            <a:endParaRPr lang="en-US" sz="1200"/>
          </a:p>
        </p:txBody>
      </p:sp>
    </p:spTree>
    <p:extLst>
      <p:ext uri="{BB962C8B-B14F-4D97-AF65-F5344CB8AC3E}">
        <p14:creationId xmlns:p14="http://schemas.microsoft.com/office/powerpoint/2010/main" val="1329559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4.3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22</a:t>
            </a:fld>
            <a:endParaRPr lang="en-US"/>
          </a:p>
        </p:txBody>
      </p:sp>
    </p:spTree>
    <p:extLst>
      <p:ext uri="{BB962C8B-B14F-4D97-AF65-F5344CB8AC3E}">
        <p14:creationId xmlns:p14="http://schemas.microsoft.com/office/powerpoint/2010/main" val="69639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a:ln/>
        </p:spPr>
      </p:sp>
      <p:sp>
        <p:nvSpPr>
          <p:cNvPr id="1126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p:txBody>
      </p:sp>
      <p:sp>
        <p:nvSpPr>
          <p:cNvPr id="1126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C5F7C36-BC95-6042-A710-29D98B9E7888}" type="slidenum">
              <a:rPr lang="en-US" sz="1200"/>
              <a:pPr/>
              <a:t>2</a:t>
            </a:fld>
            <a:endParaRPr lang="en-US" sz="1200"/>
          </a:p>
        </p:txBody>
      </p:sp>
    </p:spTree>
    <p:extLst>
      <p:ext uri="{BB962C8B-B14F-4D97-AF65-F5344CB8AC3E}">
        <p14:creationId xmlns:p14="http://schemas.microsoft.com/office/powerpoint/2010/main" val="260971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p:cNvSpPr>
          <p:nvPr>
            <p:ph type="sldImg"/>
          </p:nvPr>
        </p:nvSpPr>
        <p:spPr>
          <a:ln/>
        </p:spPr>
      </p:sp>
      <p:sp>
        <p:nvSpPr>
          <p:cNvPr id="11059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Arial" charset="0"/>
                <a:ea typeface="ヒラギノ角ゴ Pro W3" charset="0"/>
                <a:cs typeface="ヒラギノ角ゴ Pro W3" charset="0"/>
              </a:rPr>
              <a:t>Ask the trainees to create a list of ignorable misbehaviors. </a:t>
            </a:r>
          </a:p>
          <a:p>
            <a:endParaRPr lang="en-US" dirty="0">
              <a:latin typeface="Arial" charset="0"/>
              <a:ea typeface="ヒラギノ角ゴ Pro W3" charset="0"/>
              <a:cs typeface="ヒラギノ角ゴ Pro W3" charset="0"/>
            </a:endParaRPr>
          </a:p>
          <a:p>
            <a:r>
              <a:rPr lang="en-US" dirty="0">
                <a:latin typeface="Arial" charset="0"/>
                <a:ea typeface="ヒラギノ角ゴ Pro W3" charset="0"/>
                <a:cs typeface="ヒラギノ角ゴ Pro W3" charset="0"/>
              </a:rPr>
              <a:t>Goes with section 4.3 in the </a:t>
            </a:r>
            <a:r>
              <a:rPr lang="en-US" dirty="0" err="1">
                <a:latin typeface="Arial" charset="0"/>
                <a:ea typeface="ヒラギノ角ゴ Pro W3" charset="0"/>
                <a:cs typeface="ヒラギノ角ゴ Pro W3" charset="0"/>
              </a:rPr>
              <a:t>ToT</a:t>
            </a:r>
            <a:r>
              <a:rPr lang="en-US" dirty="0">
                <a:latin typeface="Arial" charset="0"/>
                <a:ea typeface="ヒラギノ角ゴ Pro W3" charset="0"/>
                <a:cs typeface="ヒラギノ角ゴ Pro W3" charset="0"/>
              </a:rPr>
              <a:t> manual.</a:t>
            </a:r>
            <a:r>
              <a:rPr lang="en-US" baseline="0" dirty="0">
                <a:latin typeface="Arial" charset="0"/>
                <a:ea typeface="ヒラギノ角ゴ Pro W3" charset="0"/>
                <a:cs typeface="ヒラギノ角ゴ Pro W3" charset="0"/>
              </a:rPr>
              <a:t> </a:t>
            </a:r>
            <a:endParaRPr lang="en-US" dirty="0">
              <a:latin typeface="Arial" charset="0"/>
              <a:ea typeface="ヒラギノ角ゴ Pro W3" charset="0"/>
              <a:cs typeface="ヒラギノ角ゴ Pro W3" charset="0"/>
            </a:endParaRPr>
          </a:p>
        </p:txBody>
      </p:sp>
      <p:sp>
        <p:nvSpPr>
          <p:cNvPr id="1105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0571084-4552-6B45-B1AE-67DBA3FA2244}" type="slidenum">
              <a:rPr lang="en-US" sz="1200"/>
              <a:pPr/>
              <a:t>23</a:t>
            </a:fld>
            <a:endParaRPr lang="en-US" sz="1200"/>
          </a:p>
        </p:txBody>
      </p:sp>
    </p:spTree>
    <p:extLst>
      <p:ext uri="{BB962C8B-B14F-4D97-AF65-F5344CB8AC3E}">
        <p14:creationId xmlns:p14="http://schemas.microsoft.com/office/powerpoint/2010/main" val="1343841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p:cNvSpPr>
            <a:spLocks noGrp="1" noRot="1" noChangeAspect="1"/>
          </p:cNvSpPr>
          <p:nvPr>
            <p:ph type="sldImg"/>
          </p:nvPr>
        </p:nvSpPr>
        <p:spPr>
          <a:ln/>
        </p:spPr>
      </p:sp>
      <p:sp>
        <p:nvSpPr>
          <p:cNvPr id="112642"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lvl="1"/>
            <a:br>
              <a:rPr lang="en-US" sz="2400" b="1" dirty="0">
                <a:latin typeface="Arial" charset="0"/>
                <a:ea typeface="ヒラギノ角ゴ Pro W3" charset="0"/>
                <a:cs typeface="ヒラギノ角ゴ Pro W3" charset="0"/>
              </a:rPr>
            </a:br>
            <a:endParaRPr lang="en-US" dirty="0">
              <a:latin typeface="Arial" charset="0"/>
              <a:ea typeface="ヒラギノ角ゴ Pro W3" charset="0"/>
              <a:cs typeface="ヒラギノ角ゴ Pro W3" charset="0"/>
            </a:endParaRPr>
          </a:p>
        </p:txBody>
      </p:sp>
      <p:sp>
        <p:nvSpPr>
          <p:cNvPr id="11264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61D51D2-73B5-0948-987F-59405F898AE0}" type="slidenum">
              <a:rPr lang="en-US" sz="1200"/>
              <a:pPr/>
              <a:t>24</a:t>
            </a:fld>
            <a:endParaRPr lang="en-US" sz="1200"/>
          </a:p>
        </p:txBody>
      </p:sp>
    </p:spTree>
    <p:extLst>
      <p:ext uri="{BB962C8B-B14F-4D97-AF65-F5344CB8AC3E}">
        <p14:creationId xmlns:p14="http://schemas.microsoft.com/office/powerpoint/2010/main" val="863801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endParaRPr lang="en-US" dirty="0"/>
          </a:p>
        </p:txBody>
      </p:sp>
      <p:sp>
        <p:nvSpPr>
          <p:cNvPr id="1556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4DD3796-0B84-6E4C-90C9-4BFADCB253B3}" type="slidenum">
              <a:rPr lang="en-US" sz="1200"/>
              <a:pPr/>
              <a:t>27</a:t>
            </a:fld>
            <a:endParaRPr lang="en-US" sz="1200"/>
          </a:p>
        </p:txBody>
      </p:sp>
    </p:spTree>
    <p:extLst>
      <p:ext uri="{BB962C8B-B14F-4D97-AF65-F5344CB8AC3E}">
        <p14:creationId xmlns:p14="http://schemas.microsoft.com/office/powerpoint/2010/main" val="9303905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4.3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28</a:t>
            </a:fld>
            <a:endParaRPr lang="en-US"/>
          </a:p>
        </p:txBody>
      </p:sp>
    </p:spTree>
    <p:extLst>
      <p:ext uri="{BB962C8B-B14F-4D97-AF65-F5344CB8AC3E}">
        <p14:creationId xmlns:p14="http://schemas.microsoft.com/office/powerpoint/2010/main" val="41614284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 4.3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29</a:t>
            </a:fld>
            <a:endParaRPr lang="en-US"/>
          </a:p>
        </p:txBody>
      </p:sp>
    </p:spTree>
    <p:extLst>
      <p:ext uri="{BB962C8B-B14F-4D97-AF65-F5344CB8AC3E}">
        <p14:creationId xmlns:p14="http://schemas.microsoft.com/office/powerpoint/2010/main" val="1776816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1.7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33</a:t>
            </a:fld>
            <a:endParaRPr lang="en-US"/>
          </a:p>
        </p:txBody>
      </p:sp>
    </p:spTree>
    <p:extLst>
      <p:ext uri="{BB962C8B-B14F-4D97-AF65-F5344CB8AC3E}">
        <p14:creationId xmlns:p14="http://schemas.microsoft.com/office/powerpoint/2010/main" val="18380868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a:t>
            </a:r>
            <a:r>
              <a:rPr lang="en-US" baseline="0" dirty="0"/>
              <a:t> 1.7</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34</a:t>
            </a:fld>
            <a:endParaRPr lang="en-US"/>
          </a:p>
        </p:txBody>
      </p:sp>
    </p:spTree>
    <p:extLst>
      <p:ext uri="{BB962C8B-B14F-4D97-AF65-F5344CB8AC3E}">
        <p14:creationId xmlns:p14="http://schemas.microsoft.com/office/powerpoint/2010/main" val="34896268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Section</a:t>
            </a:r>
            <a:r>
              <a:rPr lang="en-US" baseline="0"/>
              <a:t> 1.8</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35</a:t>
            </a:fld>
            <a:endParaRPr lang="en-US"/>
          </a:p>
        </p:txBody>
      </p:sp>
    </p:spTree>
    <p:extLst>
      <p:ext uri="{BB962C8B-B14F-4D97-AF65-F5344CB8AC3E}">
        <p14:creationId xmlns:p14="http://schemas.microsoft.com/office/powerpoint/2010/main" val="31764373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36</a:t>
            </a:fld>
            <a:endParaRPr lang="en-US"/>
          </a:p>
        </p:txBody>
      </p:sp>
    </p:spTree>
    <p:extLst>
      <p:ext uri="{BB962C8B-B14F-4D97-AF65-F5344CB8AC3E}">
        <p14:creationId xmlns:p14="http://schemas.microsoft.com/office/powerpoint/2010/main" val="1097821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p:txBody>
      </p:sp>
      <p:sp>
        <p:nvSpPr>
          <p:cNvPr id="3379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8B4CE47-1BF4-D243-B0CF-68962146D6F6}" type="slidenum">
              <a:rPr lang="en-US" sz="1200"/>
              <a:pPr/>
              <a:t>3</a:t>
            </a:fld>
            <a:endParaRPr lang="en-US" sz="1200"/>
          </a:p>
        </p:txBody>
      </p:sp>
    </p:spTree>
    <p:extLst>
      <p:ext uri="{BB962C8B-B14F-4D97-AF65-F5344CB8AC3E}">
        <p14:creationId xmlns:p14="http://schemas.microsoft.com/office/powerpoint/2010/main" val="289394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Arial" charset="0"/>
                <a:ea typeface="ヒラギノ角ゴ Pro W3" charset="0"/>
                <a:cs typeface="ヒラギノ角ゴ Pro W3" charset="0"/>
              </a:rPr>
              <a:t>Goes</a:t>
            </a:r>
            <a:r>
              <a:rPr lang="en-US" baseline="0" dirty="0">
                <a:latin typeface="Arial" charset="0"/>
                <a:ea typeface="ヒラギノ角ゴ Pro W3" charset="0"/>
                <a:cs typeface="ヒラギノ角ゴ Pro W3" charset="0"/>
              </a:rPr>
              <a:t> with section 4.2 </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4</a:t>
            </a:fld>
            <a:endParaRPr lang="en-US"/>
          </a:p>
        </p:txBody>
      </p:sp>
    </p:spTree>
    <p:extLst>
      <p:ext uri="{BB962C8B-B14F-4D97-AF65-F5344CB8AC3E}">
        <p14:creationId xmlns:p14="http://schemas.microsoft.com/office/powerpoint/2010/main" val="2379531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Slide Image Placeholder 1"/>
          <p:cNvSpPr>
            <a:spLocks noGrp="1" noRot="1" noChangeAspect="1"/>
          </p:cNvSpPr>
          <p:nvPr>
            <p:ph type="sldImg"/>
          </p:nvPr>
        </p:nvSpPr>
        <p:spPr>
          <a:ln/>
        </p:spPr>
      </p:sp>
      <p:sp>
        <p:nvSpPr>
          <p:cNvPr id="13107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latin typeface="Arial" charset="0"/>
                <a:ea typeface="ヒラギノ角ゴ Pro W3" charset="0"/>
                <a:cs typeface="ヒラギノ角ゴ Pro W3" charset="0"/>
              </a:rPr>
              <a:t>Goes</a:t>
            </a:r>
            <a:r>
              <a:rPr lang="en-US" baseline="0" dirty="0">
                <a:latin typeface="Arial" charset="0"/>
                <a:ea typeface="ヒラギノ角ゴ Pro W3" charset="0"/>
                <a:cs typeface="ヒラギノ角ゴ Pro W3" charset="0"/>
              </a:rPr>
              <a:t> with section 4.2 </a:t>
            </a:r>
          </a:p>
          <a:p>
            <a:r>
              <a:rPr lang="en-US" dirty="0">
                <a:latin typeface="Arial" charset="0"/>
                <a:ea typeface="ヒラギノ角ゴ Pro W3" charset="0"/>
                <a:cs typeface="ヒラギノ角ゴ Pro W3" charset="0"/>
              </a:rPr>
              <a:t>Can address foster children here too. </a:t>
            </a:r>
          </a:p>
        </p:txBody>
      </p:sp>
      <p:sp>
        <p:nvSpPr>
          <p:cNvPr id="13107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A613B52-A37B-464D-9BFB-F7E83765AD74}" type="slidenum">
              <a:rPr lang="en-US" sz="1200"/>
              <a:pPr/>
              <a:t>5</a:t>
            </a:fld>
            <a:endParaRPr lang="en-US" sz="1200"/>
          </a:p>
        </p:txBody>
      </p:sp>
    </p:spTree>
    <p:extLst>
      <p:ext uri="{BB962C8B-B14F-4D97-AF65-F5344CB8AC3E}">
        <p14:creationId xmlns:p14="http://schemas.microsoft.com/office/powerpoint/2010/main" val="989317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4.2 </a:t>
            </a:r>
            <a:r>
              <a:rPr lang="en-US" dirty="0" err="1"/>
              <a:t>ToT</a:t>
            </a:r>
            <a:r>
              <a:rPr lang="en-US" dirty="0"/>
              <a:t> </a:t>
            </a:r>
          </a:p>
          <a:p>
            <a:endParaRPr lang="en-US" dirty="0"/>
          </a:p>
          <a:p>
            <a:r>
              <a:rPr lang="en-US" dirty="0"/>
              <a:t>Image from: https://</a:t>
            </a:r>
            <a:r>
              <a:rPr lang="en-US" dirty="0" err="1"/>
              <a:t>www.wpclipart.com</a:t>
            </a:r>
            <a:r>
              <a:rPr lang="en-US" dirty="0"/>
              <a:t>/people/family/</a:t>
            </a:r>
            <a:r>
              <a:rPr lang="en-US" dirty="0" err="1"/>
              <a:t>family.jpg</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7</a:t>
            </a:fld>
            <a:endParaRPr lang="en-US"/>
          </a:p>
        </p:txBody>
      </p:sp>
    </p:spTree>
    <p:extLst>
      <p:ext uri="{BB962C8B-B14F-4D97-AF65-F5344CB8AC3E}">
        <p14:creationId xmlns:p14="http://schemas.microsoft.com/office/powerpoint/2010/main" val="2242833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4.2 of </a:t>
            </a:r>
            <a:r>
              <a:rPr lang="en-US" dirty="0" err="1"/>
              <a:t>ToT</a:t>
            </a:r>
            <a:r>
              <a:rPr lang="en-US" dirty="0"/>
              <a:t> manual.</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8</a:t>
            </a:fld>
            <a:endParaRPr lang="en-US"/>
          </a:p>
        </p:txBody>
      </p:sp>
    </p:spTree>
    <p:extLst>
      <p:ext uri="{BB962C8B-B14F-4D97-AF65-F5344CB8AC3E}">
        <p14:creationId xmlns:p14="http://schemas.microsoft.com/office/powerpoint/2010/main" val="2877468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4.2 of </a:t>
            </a:r>
            <a:r>
              <a:rPr lang="en-US" dirty="0" err="1"/>
              <a:t>ToT</a:t>
            </a:r>
            <a:r>
              <a:rPr lang="en-US" dirty="0"/>
              <a:t> manual.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9</a:t>
            </a:fld>
            <a:endParaRPr lang="en-US"/>
          </a:p>
        </p:txBody>
      </p:sp>
    </p:spTree>
    <p:extLst>
      <p:ext uri="{BB962C8B-B14F-4D97-AF65-F5344CB8AC3E}">
        <p14:creationId xmlns:p14="http://schemas.microsoft.com/office/powerpoint/2010/main" val="1369616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4.2</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10</a:t>
            </a:fld>
            <a:endParaRPr lang="en-US"/>
          </a:p>
        </p:txBody>
      </p:sp>
    </p:spTree>
    <p:extLst>
      <p:ext uri="{BB962C8B-B14F-4D97-AF65-F5344CB8AC3E}">
        <p14:creationId xmlns:p14="http://schemas.microsoft.com/office/powerpoint/2010/main" val="2808570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1345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lstStyle/>
          <a:p>
            <a:r>
              <a:rPr lang="en-US" dirty="0"/>
              <a:t>Click to edit Master title style</a:t>
            </a:r>
          </a:p>
        </p:txBody>
      </p:sp>
      <p:sp>
        <p:nvSpPr>
          <p:cNvPr id="6" name="Content Placeholder 2"/>
          <p:cNvSpPr>
            <a:spLocks noGrp="1"/>
          </p:cNvSpPr>
          <p:nvPr>
            <p:ph sz="half" idx="1"/>
          </p:nvPr>
        </p:nvSpPr>
        <p:spPr>
          <a:xfrm>
            <a:off x="457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0"/>
          </p:nvPr>
        </p:nvSpPr>
        <p:spPr>
          <a:xfrm>
            <a:off x="4648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87682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517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040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Title 1"/>
          <p:cNvSpPr>
            <a:spLocks noGrp="1"/>
          </p:cNvSpPr>
          <p:nvPr>
            <p:ph type="title"/>
          </p:nvPr>
        </p:nvSpPr>
        <p:spPr>
          <a:xfrm>
            <a:off x="457200" y="914400"/>
            <a:ext cx="3008313" cy="1162050"/>
          </a:xfrm>
        </p:spPr>
        <p:txBody>
          <a:bodyPr/>
          <a:lstStyle>
            <a:lvl1pPr algn="l">
              <a:defRPr sz="2800" b="1"/>
            </a:lvl1pPr>
          </a:lstStyle>
          <a:p>
            <a:r>
              <a:rPr lang="en-US" dirty="0"/>
              <a:t>Click to edit Master title style</a:t>
            </a:r>
          </a:p>
        </p:txBody>
      </p:sp>
      <p:sp>
        <p:nvSpPr>
          <p:cNvPr id="9" name="Content Placeholder 2"/>
          <p:cNvSpPr>
            <a:spLocks noGrp="1"/>
          </p:cNvSpPr>
          <p:nvPr>
            <p:ph idx="1"/>
          </p:nvPr>
        </p:nvSpPr>
        <p:spPr>
          <a:xfrm>
            <a:off x="3575050" y="914400"/>
            <a:ext cx="5111750" cy="5211763"/>
          </a:xfrm>
        </p:spPr>
        <p:txBody>
          <a:bodyPr/>
          <a:lstStyle>
            <a:lvl1pPr>
              <a:defRPr sz="2800"/>
            </a:lvl1pPr>
            <a:lvl2pPr>
              <a:defRPr sz="2800"/>
            </a:lvl2pPr>
            <a:lvl3pPr>
              <a:defRPr sz="2400"/>
            </a:lvl3pPr>
            <a:lvl4pPr>
              <a:defRPr sz="20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half" idx="2"/>
          </p:nvPr>
        </p:nvSpPr>
        <p:spPr>
          <a:xfrm>
            <a:off x="457200" y="2057400"/>
            <a:ext cx="3008313" cy="40687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02717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914400"/>
            <a:ext cx="5486400" cy="4114800"/>
          </a:xfr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019800" y="914400"/>
            <a:ext cx="2667000" cy="41148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0636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1561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99">
            <a:alpha val="47843"/>
          </a:srgbClr>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914400"/>
            <a:ext cx="8305800" cy="12192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457200" y="2133600"/>
            <a:ext cx="8305800" cy="3429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3"/>
          <p:cNvSpPr>
            <a:spLocks noChangeArrowheads="1"/>
          </p:cNvSpPr>
          <p:nvPr userDrawn="1"/>
        </p:nvSpPr>
        <p:spPr bwMode="auto">
          <a:xfrm>
            <a:off x="228600" y="5715000"/>
            <a:ext cx="8686800" cy="9144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1029" name="Picture 6" descr="irc_logo_rgb"/>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229600" y="5715000"/>
            <a:ext cx="6858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 Box 8"/>
          <p:cNvSpPr txBox="1">
            <a:spLocks noChangeArrowheads="1"/>
          </p:cNvSpPr>
          <p:nvPr userDrawn="1"/>
        </p:nvSpPr>
        <p:spPr bwMode="auto">
          <a:xfrm>
            <a:off x="457200" y="5867400"/>
            <a:ext cx="762000" cy="153988"/>
          </a:xfrm>
          <a:prstGeom prst="rect">
            <a:avLst/>
          </a:prstGeom>
          <a:noFill/>
          <a:ln w="9525">
            <a:noFill/>
            <a:miter lim="800000"/>
            <a:headEnd/>
            <a:tailEnd/>
          </a:ln>
        </p:spPr>
        <p:txBody>
          <a:bodyPr lIns="0" tIns="0" rIns="0" bIns="0">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defRPr/>
            </a:pPr>
            <a:fld id="{23FF8BAC-B84C-AC4B-B741-0B05BE7C6F50}" type="slidenum">
              <a:rPr lang="en-US" sz="1000" b="1" smtClean="0">
                <a:cs typeface="Arial" charset="0"/>
              </a:rPr>
              <a:pPr>
                <a:spcBef>
                  <a:spcPct val="50000"/>
                </a:spcBef>
                <a:defRPr/>
              </a:pPr>
              <a:t>‹#›</a:t>
            </a:fld>
            <a:endParaRPr lang="en-US" sz="1000" b="1">
              <a:cs typeface="Arial" charset="0"/>
            </a:endParaRPr>
          </a:p>
        </p:txBody>
      </p:sp>
      <p:sp>
        <p:nvSpPr>
          <p:cNvPr id="2055"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Lst>
  <p:txStyles>
    <p:title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28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9999">
            <a:alpha val="47843"/>
          </a:srgbClr>
        </a:solidFill>
        <a:effectLst/>
      </p:bgPr>
    </p:bg>
    <p:spTree>
      <p:nvGrpSpPr>
        <p:cNvPr id="1" name=""/>
        <p:cNvGrpSpPr/>
        <p:nvPr/>
      </p:nvGrpSpPr>
      <p:grpSpPr>
        <a:xfrm>
          <a:off x="0" y="0"/>
          <a:ext cx="0" cy="0"/>
          <a:chOff x="0" y="0"/>
          <a:chExt cx="0" cy="0"/>
        </a:xfrm>
      </p:grpSpPr>
      <p:sp>
        <p:nvSpPr>
          <p:cNvPr id="4098" name="Rectangle 3"/>
          <p:cNvSpPr>
            <a:spLocks noChangeArrowheads="1"/>
          </p:cNvSpPr>
          <p:nvPr userDrawn="1"/>
        </p:nvSpPr>
        <p:spPr bwMode="auto">
          <a:xfrm>
            <a:off x="228600" y="228600"/>
            <a:ext cx="8686800" cy="6400800"/>
          </a:xfrm>
          <a:prstGeom prst="rect">
            <a:avLst/>
          </a:prstGeom>
          <a:solidFill>
            <a:srgbClr val="FDC8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4099" name="Picture 4" descr="irc_logo_rgb"/>
          <p:cNvPicPr>
            <a:picLocks noChangeAspect="1" noChangeArrowheads="1"/>
          </p:cNvPicPr>
          <p:nvPr userDrawn="1"/>
        </p:nvPicPr>
        <p:blipFill>
          <a:blip r:embed="rId3">
            <a:extLst>
              <a:ext uri="{28A0092B-C50C-407E-A947-70E740481C1C}">
                <a14:useLocalDpi xmlns:a14="http://schemas.microsoft.com/office/drawing/2010/main" val="0"/>
              </a:ext>
            </a:extLst>
          </a:blip>
          <a:srcRect l="331" t="249" r="331" b="249"/>
          <a:stretch>
            <a:fillRect/>
          </a:stretch>
        </p:blipFill>
        <p:spPr bwMode="auto">
          <a:xfrm>
            <a:off x="228600" y="228600"/>
            <a:ext cx="1944688"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3"/>
          <p:cNvSpPr>
            <a:spLocks noGrp="1" noChangeArrowheads="1"/>
          </p:cNvSpPr>
          <p:nvPr>
            <p:ph type="title"/>
          </p:nvPr>
        </p:nvSpPr>
        <p:spPr bwMode="auto">
          <a:xfrm>
            <a:off x="457200" y="4114800"/>
            <a:ext cx="8305800" cy="152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3077"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90" r:id="rId1"/>
  </p:sldLayoutIdLst>
  <p:txStyles>
    <p:titleStyle>
      <a:lvl1pPr algn="l" rtl="0" eaLnBrk="0" fontAlgn="base" hangingPunct="0">
        <a:spcBef>
          <a:spcPct val="0"/>
        </a:spcBef>
        <a:spcAft>
          <a:spcPct val="0"/>
        </a:spcAft>
        <a:defRPr sz="3600" b="1" spc="-100">
          <a:solidFill>
            <a:schemeClr val="tx1"/>
          </a:solidFill>
          <a:latin typeface="+mj-lt"/>
          <a:ea typeface="MS PGothic" pitchFamily="34" charset="-128"/>
          <a:cs typeface="MS PGothic" charset="0"/>
        </a:defRPr>
      </a:lvl1pPr>
      <a:lvl2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2pPr>
      <a:lvl3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3pPr>
      <a:lvl4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4pPr>
      <a:lvl5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5pPr>
      <a:lvl6pPr marL="4572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rescue.box.com/s/u2si5llk8mbkp5psis1hmm3gchfgdx4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hyperlink" Target="https://rescue.box.com/s/f1zncrb0uwjh2ae6wot1dtn5ezt7shj5" TargetMode="Externa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rescue.box.com/s/bv3ctitofeecjj8bl23gd66hithpubkj"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1600200"/>
            <a:ext cx="8305800" cy="1524000"/>
          </a:xfrm>
        </p:spPr>
        <p:txBody>
          <a:bodyPr/>
          <a:lstStyle/>
          <a:p>
            <a:pPr>
              <a:defRPr/>
            </a:pPr>
            <a:br>
              <a:rPr lang="en-US" sz="3200" dirty="0">
                <a:latin typeface="Arial" charset="0"/>
                <a:ea typeface="MS PGothic" charset="0"/>
              </a:rPr>
            </a:br>
            <a:r>
              <a:rPr lang="en-US" sz="4000" dirty="0">
                <a:latin typeface="Arial" charset="0"/>
                <a:ea typeface="MS PGothic" charset="0"/>
              </a:rPr>
              <a:t>Safe Learning and Healing Spaces</a:t>
            </a:r>
            <a:br>
              <a:rPr lang="en-US" sz="4000" dirty="0">
                <a:latin typeface="Arial" charset="0"/>
                <a:ea typeface="MS PGothic" charset="0"/>
              </a:rPr>
            </a:br>
            <a:r>
              <a:rPr lang="en-US" dirty="0">
                <a:latin typeface="Arial" charset="0"/>
                <a:ea typeface="MS PGothic" charset="0"/>
              </a:rPr>
              <a:t>Parenting Skills Facilitator Training </a:t>
            </a:r>
            <a:br>
              <a:rPr lang="en-US" dirty="0">
                <a:latin typeface="Arial" charset="0"/>
                <a:ea typeface="MS PGothic" charset="0"/>
              </a:rPr>
            </a:br>
            <a:r>
              <a:rPr lang="en-US" sz="2000" dirty="0">
                <a:solidFill>
                  <a:srgbClr val="000000"/>
                </a:solidFill>
                <a:ea typeface="MS PGothic" charset="0"/>
              </a:rPr>
              <a:t>(3 curricula combined)</a:t>
            </a:r>
            <a:br>
              <a:rPr lang="en-US" sz="2800" dirty="0">
                <a:solidFill>
                  <a:srgbClr val="000000"/>
                </a:solidFill>
                <a:ea typeface="MS PGothic" charset="0"/>
              </a:rPr>
            </a:br>
            <a:br>
              <a:rPr lang="en-US" sz="2800" dirty="0">
                <a:latin typeface="Arial" charset="0"/>
                <a:ea typeface="MS PGothic" charset="0"/>
              </a:rPr>
            </a:br>
            <a:r>
              <a:rPr lang="en-US" sz="2800" dirty="0">
                <a:latin typeface="Arial" charset="0"/>
                <a:ea typeface="MS PGothic" charset="0"/>
              </a:rPr>
              <a:t>Day 4 </a:t>
            </a:r>
            <a:br>
              <a:rPr lang="en-US" sz="3200" dirty="0">
                <a:latin typeface="Arial" charset="0"/>
                <a:ea typeface="MS PGothic" charset="0"/>
              </a:rPr>
            </a:br>
            <a:br>
              <a:rPr lang="en-US" sz="3200" dirty="0">
                <a:latin typeface="Arial" charset="0"/>
                <a:ea typeface="MS PGothic" charset="0"/>
              </a:rPr>
            </a:br>
            <a:endParaRPr lang="en-US" sz="3400" dirty="0">
              <a:latin typeface="Arial" charset="0"/>
              <a:ea typeface="MS PGothic" charset="0"/>
            </a:endParaRPr>
          </a:p>
        </p:txBody>
      </p:sp>
      <p:pic>
        <p:nvPicPr>
          <p:cNvPr id="3" name="Picture 2" descr="Sha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285" y="5410200"/>
            <a:ext cx="2282639" cy="11695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819400" y="5410199"/>
            <a:ext cx="5991225" cy="1169551"/>
          </a:xfrm>
          <a:prstGeom prst="rect">
            <a:avLst/>
          </a:prstGeom>
        </p:spPr>
        <p:txBody>
          <a:bodyPr wrap="square">
            <a:spAutoFit/>
          </a:bodyPr>
          <a:lstStyle/>
          <a:p>
            <a:r>
              <a:rPr lang="en-US" sz="1400" b="1" dirty="0">
                <a:solidFill>
                  <a:srgbClr val="000000"/>
                </a:solidFill>
                <a:latin typeface="Arial" panose="020B0604020202020204" pitchFamily="34" charset="0"/>
              </a:rPr>
              <a:t>Disclaimer</a:t>
            </a:r>
            <a:r>
              <a:rPr lang="en-US" sz="1400" dirty="0">
                <a:solidFill>
                  <a:srgbClr val="000000"/>
                </a:solidFill>
                <a:latin typeface="Arial" panose="020B0604020202020204" pitchFamily="34" charset="0"/>
              </a:rPr>
              <a:t>  </a:t>
            </a:r>
            <a:endParaRPr lang="en-US" sz="1400" dirty="0">
              <a:solidFill>
                <a:srgbClr val="000000"/>
              </a:solidFill>
              <a:latin typeface="Segoe UI" panose="020B0502040204020203" pitchFamily="34" charset="0"/>
            </a:endParaRPr>
          </a:p>
          <a:p>
            <a:r>
              <a:rPr lang="en-US" sz="1400" i="1" dirty="0">
                <a:solidFill>
                  <a:srgbClr val="000000"/>
                </a:solidFill>
                <a:latin typeface="Arial" panose="020B0604020202020204" pitchFamily="34" charset="0"/>
              </a:rPr>
              <a:t>The content and conclusions in the Safe Healing and Learning Spaces Toolkit are those of the authors and do not necessarily reflect the views of United States Agency for International Development or the United States Government.</a:t>
            </a:r>
            <a:endParaRPr lang="en-US" sz="1400" dirty="0">
              <a:solidFill>
                <a:srgbClr val="000000"/>
              </a:solidFill>
              <a:latin typeface="Segoe UI" panose="020B050204020402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1371600"/>
          </a:xfrm>
        </p:spPr>
        <p:txBody>
          <a:bodyPr/>
          <a:lstStyle/>
          <a:p>
            <a:r>
              <a:rPr lang="en-US" b="1" u="sng" dirty="0"/>
              <a:t>Establishing effective consequences</a:t>
            </a:r>
          </a:p>
        </p:txBody>
      </p:sp>
      <p:sp>
        <p:nvSpPr>
          <p:cNvPr id="3" name="TextBox 2"/>
          <p:cNvSpPr txBox="1"/>
          <p:nvPr/>
        </p:nvSpPr>
        <p:spPr>
          <a:xfrm>
            <a:off x="800100" y="1295400"/>
            <a:ext cx="7543800" cy="5786199"/>
          </a:xfrm>
          <a:prstGeom prst="rect">
            <a:avLst/>
          </a:prstGeom>
          <a:noFill/>
        </p:spPr>
        <p:txBody>
          <a:bodyPr wrap="square" rtlCol="0">
            <a:spAutoFit/>
          </a:bodyPr>
          <a:lstStyle/>
          <a:p>
            <a:pPr marL="254000" lvl="3">
              <a:spcAft>
                <a:spcPts val="600"/>
              </a:spcAft>
            </a:pPr>
            <a:r>
              <a:rPr lang="en-US" dirty="0"/>
              <a:t>The 5 </a:t>
            </a:r>
            <a:r>
              <a:rPr lang="en-US" dirty="0" err="1"/>
              <a:t>Rs</a:t>
            </a:r>
            <a:r>
              <a:rPr lang="en-US" dirty="0"/>
              <a:t> rule</a:t>
            </a:r>
          </a:p>
          <a:p>
            <a:pPr marL="635000" lvl="3" indent="-381000">
              <a:spcAft>
                <a:spcPts val="600"/>
              </a:spcAft>
              <a:buFont typeface="Arial" panose="020B0604020202020204" pitchFamily="34" charset="0"/>
              <a:buChar char="•"/>
            </a:pPr>
            <a:r>
              <a:rPr lang="en-US" b="1" dirty="0"/>
              <a:t>Respectful. </a:t>
            </a:r>
            <a:r>
              <a:rPr lang="en-US" dirty="0"/>
              <a:t>It should not be humiliating for the child or violent.</a:t>
            </a:r>
            <a:endParaRPr lang="fr-FR" dirty="0"/>
          </a:p>
          <a:p>
            <a:pPr marL="635000" lvl="3" indent="-381000">
              <a:spcAft>
                <a:spcPts val="600"/>
              </a:spcAft>
              <a:buFont typeface="Arial" panose="020B0604020202020204" pitchFamily="34" charset="0"/>
              <a:buChar char="•"/>
            </a:pPr>
            <a:r>
              <a:rPr lang="en-US" b="1" dirty="0"/>
              <a:t>Related</a:t>
            </a:r>
            <a:r>
              <a:rPr lang="en-US" dirty="0"/>
              <a:t> to the misbehavior. </a:t>
            </a:r>
            <a:endParaRPr lang="fr-FR" dirty="0"/>
          </a:p>
          <a:p>
            <a:pPr marL="635000" lvl="3" indent="-381000">
              <a:spcAft>
                <a:spcPts val="600"/>
              </a:spcAft>
              <a:buFont typeface="Arial" panose="020B0604020202020204" pitchFamily="34" charset="0"/>
              <a:buChar char="•"/>
            </a:pPr>
            <a:r>
              <a:rPr lang="en-US" b="1" dirty="0"/>
              <a:t>Reasonable </a:t>
            </a:r>
            <a:r>
              <a:rPr lang="en-US" dirty="0"/>
              <a:t>in duration (few days or 1 week), proportionate and immediately after the misbehavior. If too long, it loses its power and you are more likely to forget about it. It should have a beginning and an end.</a:t>
            </a:r>
            <a:endParaRPr lang="fr-FR" dirty="0"/>
          </a:p>
          <a:p>
            <a:pPr marL="635000" lvl="3" indent="-381000">
              <a:spcAft>
                <a:spcPts val="600"/>
              </a:spcAft>
              <a:buFont typeface="Arial" panose="020B0604020202020204" pitchFamily="34" charset="0"/>
              <a:buChar char="•"/>
            </a:pPr>
            <a:r>
              <a:rPr lang="en-US" b="1" dirty="0"/>
              <a:t>Revealed </a:t>
            </a:r>
            <a:r>
              <a:rPr lang="en-US" dirty="0"/>
              <a:t>in advance. Agree on the rules together.</a:t>
            </a:r>
            <a:endParaRPr lang="fr-FR" dirty="0"/>
          </a:p>
          <a:p>
            <a:pPr marL="635000" lvl="3" indent="-381000">
              <a:spcAft>
                <a:spcPts val="600"/>
              </a:spcAft>
              <a:buFont typeface="Arial" panose="020B0604020202020204" pitchFamily="34" charset="0"/>
              <a:buChar char="•"/>
            </a:pPr>
            <a:r>
              <a:rPr lang="en-US" dirty="0"/>
              <a:t>Ask the child to</a:t>
            </a:r>
            <a:r>
              <a:rPr lang="en-US" b="1" dirty="0"/>
              <a:t> Repeat </a:t>
            </a:r>
            <a:r>
              <a:rPr lang="en-US" dirty="0"/>
              <a:t>the consequence back to you. You put the power in their hand. </a:t>
            </a:r>
            <a:endParaRPr lang="fr-FR" dirty="0"/>
          </a:p>
          <a:p>
            <a:endParaRPr lang="en-US" sz="2800" dirty="0"/>
          </a:p>
        </p:txBody>
      </p:sp>
    </p:spTree>
    <p:extLst>
      <p:ext uri="{BB962C8B-B14F-4D97-AF65-F5344CB8AC3E}">
        <p14:creationId xmlns:p14="http://schemas.microsoft.com/office/powerpoint/2010/main" val="779337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05800" cy="1219200"/>
          </a:xfrm>
        </p:spPr>
        <p:txBody>
          <a:bodyPr/>
          <a:lstStyle/>
          <a:p>
            <a:r>
              <a:rPr lang="en-US" b="1" u="sng" dirty="0"/>
              <a:t>Think and share</a:t>
            </a:r>
          </a:p>
        </p:txBody>
      </p:sp>
      <p:sp>
        <p:nvSpPr>
          <p:cNvPr id="4" name="Rectangle 3"/>
          <p:cNvSpPr/>
          <p:nvPr/>
        </p:nvSpPr>
        <p:spPr>
          <a:xfrm>
            <a:off x="381000" y="2743200"/>
            <a:ext cx="8305800" cy="3046988"/>
          </a:xfrm>
          <a:prstGeom prst="rect">
            <a:avLst/>
          </a:prstGeom>
        </p:spPr>
        <p:txBody>
          <a:bodyPr wrap="square">
            <a:spAutoFit/>
          </a:bodyPr>
          <a:lstStyle/>
          <a:p>
            <a:pPr algn="ctr"/>
            <a:r>
              <a:rPr lang="en-US" b="1" i="1" dirty="0">
                <a:latin typeface="+mn-lt"/>
              </a:rPr>
              <a:t>What are some consequences you would suggest if children break the rules for each of the age groups?</a:t>
            </a:r>
          </a:p>
          <a:p>
            <a:pPr algn="ctr"/>
            <a:endParaRPr lang="en-US" b="1" i="1" dirty="0">
              <a:latin typeface="+mn-lt"/>
            </a:endParaRPr>
          </a:p>
          <a:p>
            <a:pPr marL="1200150" lvl="1" indent="-457200">
              <a:buFont typeface="Arial" charset="0"/>
              <a:buChar char="•"/>
            </a:pPr>
            <a:r>
              <a:rPr lang="en-GB" dirty="0"/>
              <a:t>3-5 year-old children</a:t>
            </a:r>
          </a:p>
          <a:p>
            <a:pPr marL="1200150" lvl="1" indent="-457200">
              <a:buFont typeface="Arial" charset="0"/>
              <a:buChar char="•"/>
            </a:pPr>
            <a:r>
              <a:rPr lang="en-GB" dirty="0"/>
              <a:t>6-9 year-old children</a:t>
            </a:r>
          </a:p>
          <a:p>
            <a:pPr marL="1200150" lvl="1" indent="-457200">
              <a:buFont typeface="Arial" charset="0"/>
              <a:buChar char="•"/>
            </a:pPr>
            <a:r>
              <a:rPr lang="en-GB" dirty="0"/>
              <a:t>10- 13 year-old children</a:t>
            </a:r>
          </a:p>
          <a:p>
            <a:pPr marL="1200150" lvl="1" indent="-457200">
              <a:buFont typeface="Arial" charset="0"/>
              <a:buChar char="•"/>
            </a:pPr>
            <a:r>
              <a:rPr lang="en-GB" dirty="0"/>
              <a:t>14-17 year-old children</a:t>
            </a:r>
          </a:p>
          <a:p>
            <a:pPr algn="ctr"/>
            <a:endParaRPr lang="en-US" b="1" i="1" dirty="0">
              <a:latin typeface="+mn-lt"/>
            </a:endParaRPr>
          </a:p>
        </p:txBody>
      </p:sp>
    </p:spTree>
    <p:extLst>
      <p:ext uri="{BB962C8B-B14F-4D97-AF65-F5344CB8AC3E}">
        <p14:creationId xmlns:p14="http://schemas.microsoft.com/office/powerpoint/2010/main" val="2930935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2209800"/>
            <a:ext cx="7924800" cy="1384995"/>
          </a:xfrm>
          <a:prstGeom prst="rect">
            <a:avLst/>
          </a:prstGeom>
          <a:noFill/>
        </p:spPr>
        <p:txBody>
          <a:bodyPr wrap="square" rtlCol="0">
            <a:spAutoFit/>
          </a:bodyPr>
          <a:lstStyle/>
          <a:p>
            <a:r>
              <a:rPr lang="en-US" sz="2800" b="1" dirty="0"/>
              <a:t>Consequences for breaking rules </a:t>
            </a:r>
            <a:r>
              <a:rPr lang="en-US" sz="2800" b="1" dirty="0">
                <a:sym typeface="Wingdings" panose="05000000000000000000" pitchFamily="2" charset="2"/>
              </a:rPr>
              <a:t></a:t>
            </a:r>
            <a:r>
              <a:rPr lang="en-US" sz="2800" b="1" dirty="0"/>
              <a:t> children</a:t>
            </a:r>
          </a:p>
          <a:p>
            <a:endParaRPr lang="en-US" sz="2800" b="1" dirty="0"/>
          </a:p>
          <a:p>
            <a:r>
              <a:rPr lang="en-US" sz="2800" b="1" dirty="0"/>
              <a:t>Family meetings </a:t>
            </a:r>
            <a:r>
              <a:rPr lang="en-US" sz="2800" b="1" dirty="0">
                <a:sym typeface="Wingdings" panose="05000000000000000000" pitchFamily="2" charset="2"/>
              </a:rPr>
              <a:t> </a:t>
            </a:r>
            <a:r>
              <a:rPr lang="en-US" sz="2800" b="1" dirty="0"/>
              <a:t>adolescents</a:t>
            </a:r>
          </a:p>
        </p:txBody>
      </p:sp>
    </p:spTree>
    <p:extLst>
      <p:ext uri="{BB962C8B-B14F-4D97-AF65-F5344CB8AC3E}">
        <p14:creationId xmlns:p14="http://schemas.microsoft.com/office/powerpoint/2010/main" val="573156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219200"/>
          </a:xfrm>
        </p:spPr>
        <p:txBody>
          <a:bodyPr/>
          <a:lstStyle/>
          <a:p>
            <a:r>
              <a:rPr lang="en-US" b="1" u="sng" dirty="0"/>
              <a:t>Family meetings </a:t>
            </a:r>
          </a:p>
        </p:txBody>
      </p:sp>
      <p:sp>
        <p:nvSpPr>
          <p:cNvPr id="3" name="Content Placeholder 2"/>
          <p:cNvSpPr>
            <a:spLocks noGrp="1"/>
          </p:cNvSpPr>
          <p:nvPr>
            <p:ph idx="1"/>
          </p:nvPr>
        </p:nvSpPr>
        <p:spPr>
          <a:xfrm>
            <a:off x="457200" y="1701800"/>
            <a:ext cx="8305800" cy="3429000"/>
          </a:xfrm>
        </p:spPr>
        <p:txBody>
          <a:bodyPr/>
          <a:lstStyle/>
          <a:p>
            <a:pPr lvl="0">
              <a:buFont typeface="Arial" charset="0"/>
              <a:buChar char="•"/>
            </a:pPr>
            <a:r>
              <a:rPr lang="en-US" sz="2000" dirty="0"/>
              <a:t>Regular family meetings are a great way to </a:t>
            </a:r>
            <a:r>
              <a:rPr lang="en-US" sz="2000" b="1" dirty="0"/>
              <a:t>keep the lines of communication open</a:t>
            </a:r>
            <a:r>
              <a:rPr lang="en-US" sz="2000" dirty="0"/>
              <a:t> between parents and children, particularly adolescents.</a:t>
            </a:r>
          </a:p>
          <a:p>
            <a:pPr marL="0" lvl="0" indent="0"/>
            <a:r>
              <a:rPr lang="en-US" sz="2000" dirty="0"/>
              <a:t> </a:t>
            </a:r>
          </a:p>
          <a:p>
            <a:pPr lvl="0">
              <a:buFont typeface="Arial" charset="0"/>
              <a:buChar char="•"/>
            </a:pPr>
            <a:r>
              <a:rPr lang="en-US" sz="2000" dirty="0"/>
              <a:t>During family meetings, </a:t>
            </a:r>
            <a:r>
              <a:rPr lang="en-US" sz="2000" b="1" dirty="0"/>
              <a:t>parents can get updates</a:t>
            </a:r>
            <a:r>
              <a:rPr lang="en-US" sz="2000" dirty="0"/>
              <a:t> on how children are doing in school, </a:t>
            </a:r>
            <a:r>
              <a:rPr lang="en-US" sz="2000" b="1" dirty="0"/>
              <a:t>divide up the household chores</a:t>
            </a:r>
            <a:r>
              <a:rPr lang="en-US" sz="2000" dirty="0"/>
              <a:t>, and </a:t>
            </a:r>
            <a:r>
              <a:rPr lang="en-US" sz="2000" b="1" dirty="0"/>
              <a:t>have fun together</a:t>
            </a:r>
            <a:r>
              <a:rPr lang="en-US" sz="2000" dirty="0"/>
              <a:t> as a family.</a:t>
            </a:r>
          </a:p>
          <a:p>
            <a:pPr marL="0" lvl="0" indent="0"/>
            <a:endParaRPr lang="en-US" sz="2000" dirty="0"/>
          </a:p>
          <a:p>
            <a:pPr lvl="0">
              <a:buFont typeface="Arial" charset="0"/>
              <a:buChar char="•"/>
            </a:pPr>
            <a:r>
              <a:rPr lang="en-US" sz="2000" dirty="0"/>
              <a:t>Family meetings </a:t>
            </a:r>
            <a:r>
              <a:rPr lang="en-US" sz="2000" b="1" dirty="0"/>
              <a:t>gather all the family members</a:t>
            </a:r>
            <a:r>
              <a:rPr lang="en-US" sz="2000" dirty="0"/>
              <a:t>.</a:t>
            </a:r>
          </a:p>
          <a:p>
            <a:pPr marL="0" lvl="0" indent="0"/>
            <a:endParaRPr lang="en-US" sz="2000" dirty="0"/>
          </a:p>
          <a:p>
            <a:pPr lvl="0">
              <a:buFont typeface="Arial" charset="0"/>
              <a:buChar char="•"/>
            </a:pPr>
            <a:r>
              <a:rPr lang="en-US" sz="2000" dirty="0"/>
              <a:t>The idea behind family meetings is to </a:t>
            </a:r>
            <a:r>
              <a:rPr lang="en-US" sz="2000" b="1" dirty="0"/>
              <a:t>give older children and adolescents a space to voice </a:t>
            </a:r>
            <a:r>
              <a:rPr lang="en-US" sz="2000" dirty="0"/>
              <a:t>their changing developmental needs, discuss household responsibilities as they get older, and find solutions to improve family life.</a:t>
            </a:r>
            <a:endParaRPr lang="en-US" dirty="0"/>
          </a:p>
        </p:txBody>
      </p:sp>
    </p:spTree>
    <p:extLst>
      <p:ext uri="{BB962C8B-B14F-4D97-AF65-F5344CB8AC3E}">
        <p14:creationId xmlns:p14="http://schemas.microsoft.com/office/powerpoint/2010/main" val="733583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44500" y="457200"/>
            <a:ext cx="8305800" cy="1219200"/>
          </a:xfrm>
        </p:spPr>
        <p:txBody>
          <a:bodyPr/>
          <a:lstStyle/>
          <a:p>
            <a:r>
              <a:rPr lang="en-GB" b="1" u="sng" dirty="0"/>
              <a:t>Effective family meetings</a:t>
            </a:r>
          </a:p>
        </p:txBody>
      </p:sp>
      <p:sp>
        <p:nvSpPr>
          <p:cNvPr id="3" name="Espace réservé du contenu 2"/>
          <p:cNvSpPr>
            <a:spLocks noGrp="1"/>
          </p:cNvSpPr>
          <p:nvPr>
            <p:ph sz="half" idx="1"/>
          </p:nvPr>
        </p:nvSpPr>
        <p:spPr>
          <a:xfrm>
            <a:off x="408057" y="1371600"/>
            <a:ext cx="7924800" cy="3200400"/>
          </a:xfrm>
        </p:spPr>
        <p:txBody>
          <a:bodyPr/>
          <a:lstStyle/>
          <a:p>
            <a:pPr lvl="0"/>
            <a:r>
              <a:rPr lang="en-GB" sz="2400" b="1" dirty="0"/>
              <a:t>Family meetings are more effective when:</a:t>
            </a:r>
            <a:endParaRPr lang="en-US" sz="2400" dirty="0"/>
          </a:p>
          <a:p>
            <a:pPr marL="342900" lvl="0" indent="-342900">
              <a:buFont typeface="Arial" charset="0"/>
              <a:buChar char="•"/>
            </a:pPr>
            <a:r>
              <a:rPr lang="en-US" sz="2400" dirty="0"/>
              <a:t>They are regular and not only set up to manage a family crisis.</a:t>
            </a:r>
            <a:endParaRPr lang="fr-FR" sz="2400" dirty="0"/>
          </a:p>
          <a:p>
            <a:pPr marL="342900" lvl="0" indent="-342900">
              <a:buFont typeface="Arial" charset="0"/>
              <a:buChar char="•"/>
            </a:pPr>
            <a:r>
              <a:rPr lang="en-US" sz="2400" dirty="0"/>
              <a:t>You keep an open discussion until family consensus is found, even if it takes more than one meeting to find a solution.</a:t>
            </a:r>
          </a:p>
          <a:p>
            <a:pPr marL="342900" lvl="0" indent="-342900">
              <a:buFont typeface="Arial" charset="0"/>
              <a:buChar char="•"/>
            </a:pPr>
            <a:r>
              <a:rPr lang="en-US" sz="2400" dirty="0"/>
              <a:t>All concerns and questions are welcomed, as common or extraordinary as they may be.</a:t>
            </a:r>
          </a:p>
          <a:p>
            <a:pPr marL="342900" lvl="0" indent="-342900">
              <a:buFont typeface="Arial" charset="0"/>
              <a:buChar char="•"/>
            </a:pPr>
            <a:r>
              <a:rPr lang="en-US" sz="2400" dirty="0"/>
              <a:t>The meetings are not too long – 30 minutes is a good average time.</a:t>
            </a:r>
            <a:endParaRPr lang="fr-FR" sz="2400" dirty="0"/>
          </a:p>
          <a:p>
            <a:pPr marL="342900" lvl="0" indent="-342900">
              <a:buFont typeface="Arial" charset="0"/>
              <a:buChar char="•"/>
            </a:pPr>
            <a:r>
              <a:rPr lang="en-US" sz="2400" dirty="0"/>
              <a:t>Older children are genuinely able to talk and be listened to. </a:t>
            </a:r>
            <a:endParaRPr lang="en-GB" sz="2400" dirty="0"/>
          </a:p>
        </p:txBody>
      </p:sp>
    </p:spTree>
    <p:extLst>
      <p:ext uri="{BB962C8B-B14F-4D97-AF65-F5344CB8AC3E}">
        <p14:creationId xmlns:p14="http://schemas.microsoft.com/office/powerpoint/2010/main" val="2074143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381000"/>
            <a:ext cx="8305800" cy="990600"/>
          </a:xfrm>
        </p:spPr>
        <p:txBody>
          <a:bodyPr/>
          <a:lstStyle/>
          <a:p>
            <a:r>
              <a:rPr lang="en-GB" b="1" u="sng" dirty="0"/>
              <a:t>Family meetings in 4 steps</a:t>
            </a:r>
          </a:p>
        </p:txBody>
      </p:sp>
      <p:sp>
        <p:nvSpPr>
          <p:cNvPr id="3" name="Espace réservé du contenu 2"/>
          <p:cNvSpPr>
            <a:spLocks noGrp="1"/>
          </p:cNvSpPr>
          <p:nvPr>
            <p:ph sz="half" idx="1"/>
          </p:nvPr>
        </p:nvSpPr>
        <p:spPr>
          <a:xfrm>
            <a:off x="381000" y="1371600"/>
            <a:ext cx="7848600" cy="5029200"/>
          </a:xfrm>
        </p:spPr>
        <p:txBody>
          <a:bodyPr/>
          <a:lstStyle/>
          <a:p>
            <a:r>
              <a:rPr lang="en-GB" b="1" dirty="0"/>
              <a:t>Step 1: </a:t>
            </a:r>
            <a:r>
              <a:rPr lang="en-GB" dirty="0"/>
              <a:t>Start with a round of positive feedback on family life.</a:t>
            </a:r>
          </a:p>
          <a:p>
            <a:endParaRPr lang="en-GB" dirty="0"/>
          </a:p>
          <a:p>
            <a:r>
              <a:rPr lang="en-GB" b="1" dirty="0"/>
              <a:t>Step 2: </a:t>
            </a:r>
            <a:r>
              <a:rPr lang="en-GB" dirty="0"/>
              <a:t>Follow up on solutions adopted from the last meeting</a:t>
            </a:r>
          </a:p>
          <a:p>
            <a:endParaRPr lang="en-GB" dirty="0"/>
          </a:p>
          <a:p>
            <a:r>
              <a:rPr lang="en-GB" b="1" dirty="0"/>
              <a:t>Step 3: </a:t>
            </a:r>
            <a:r>
              <a:rPr lang="en-GB" dirty="0"/>
              <a:t>Give everyone has the chance to add to the agenda items</a:t>
            </a:r>
          </a:p>
          <a:p>
            <a:endParaRPr lang="en-GB" dirty="0"/>
          </a:p>
          <a:p>
            <a:r>
              <a:rPr lang="en-GB" b="1" dirty="0"/>
              <a:t>Step 4: </a:t>
            </a:r>
            <a:r>
              <a:rPr lang="en-GB" dirty="0"/>
              <a:t>Enjoy family time together, have fun!</a:t>
            </a:r>
          </a:p>
        </p:txBody>
      </p:sp>
    </p:spTree>
    <p:extLst>
      <p:ext uri="{BB962C8B-B14F-4D97-AF65-F5344CB8AC3E}">
        <p14:creationId xmlns:p14="http://schemas.microsoft.com/office/powerpoint/2010/main" val="1580968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305800" cy="1219200"/>
          </a:xfrm>
        </p:spPr>
        <p:txBody>
          <a:bodyPr/>
          <a:lstStyle/>
          <a:p>
            <a:r>
              <a:rPr lang="en-US" b="1" u="sng" dirty="0"/>
              <a:t>Energizer: Charades</a:t>
            </a:r>
          </a:p>
        </p:txBody>
      </p:sp>
      <p:pic>
        <p:nvPicPr>
          <p:cNvPr id="3074" name="Picture 2" descr="https://upload.wikimedia.org/wikipedia/commons/thumb/a/a8/PEO-sun_with_face.svg/2000px-PEO-sun_with_fac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1676400"/>
            <a:ext cx="51816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095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8481" name="Title 1"/>
          <p:cNvSpPr>
            <a:spLocks noGrp="1"/>
          </p:cNvSpPr>
          <p:nvPr>
            <p:ph type="title"/>
          </p:nvPr>
        </p:nvSpPr>
        <p:spPr>
          <a:xfrm>
            <a:off x="228600" y="457200"/>
            <a:ext cx="8763000" cy="1219200"/>
          </a:xfrm>
        </p:spPr>
        <p:txBody>
          <a:bodyPr/>
          <a:lstStyle/>
          <a:p>
            <a:r>
              <a:rPr lang="en-US" sz="3200" b="1" u="sng" dirty="0">
                <a:latin typeface="Arial" charset="0"/>
                <a:ea typeface="MS PGothic" charset="0"/>
              </a:rPr>
              <a:t>Discipline with dignity v/s corporal punishment </a:t>
            </a:r>
          </a:p>
        </p:txBody>
      </p:sp>
      <p:sp>
        <p:nvSpPr>
          <p:cNvPr id="3" name="Content Placeholder 2"/>
          <p:cNvSpPr>
            <a:spLocks noGrp="1"/>
          </p:cNvSpPr>
          <p:nvPr>
            <p:ph idx="1"/>
          </p:nvPr>
        </p:nvSpPr>
        <p:spPr>
          <a:xfrm>
            <a:off x="457200" y="1905000"/>
            <a:ext cx="8305800" cy="3657600"/>
          </a:xfrm>
        </p:spPr>
        <p:txBody>
          <a:bodyPr>
            <a:normAutofit/>
          </a:bodyPr>
          <a:lstStyle/>
          <a:p>
            <a:pPr marL="0" indent="0">
              <a:defRPr/>
            </a:pPr>
            <a:r>
              <a:rPr lang="en-US" b="1" dirty="0"/>
              <a:t>Corporal punishment:</a:t>
            </a:r>
          </a:p>
          <a:p>
            <a:pPr marL="457200" indent="-457200">
              <a:buFont typeface="Arial"/>
              <a:buChar char="•"/>
              <a:defRPr/>
            </a:pPr>
            <a:r>
              <a:rPr lang="en-US" dirty="0"/>
              <a:t>teaches the use of violence </a:t>
            </a:r>
          </a:p>
          <a:p>
            <a:pPr marL="457200" indent="-457200">
              <a:buFont typeface="Arial"/>
              <a:buChar char="•"/>
              <a:defRPr/>
            </a:pPr>
            <a:r>
              <a:rPr lang="en-US" dirty="0"/>
              <a:t>creates fear in children </a:t>
            </a:r>
          </a:p>
          <a:p>
            <a:pPr marL="0" indent="0">
              <a:defRPr/>
            </a:pPr>
            <a:endParaRPr lang="en-US" dirty="0"/>
          </a:p>
          <a:p>
            <a:pPr marL="0" indent="0">
              <a:defRPr/>
            </a:pPr>
            <a:r>
              <a:rPr lang="en-US" b="1" dirty="0"/>
              <a:t>Disciplining with dignity:</a:t>
            </a:r>
          </a:p>
          <a:p>
            <a:pPr marL="457200" indent="-457200">
              <a:buFont typeface="Arial"/>
              <a:buChar char="•"/>
              <a:defRPr/>
            </a:pPr>
            <a:r>
              <a:rPr lang="en-US" dirty="0"/>
              <a:t>respects children</a:t>
            </a:r>
          </a:p>
          <a:p>
            <a:pPr marL="457200" indent="-457200">
              <a:buFont typeface="Arial"/>
              <a:buChar char="•"/>
              <a:defRPr/>
            </a:pPr>
            <a:r>
              <a:rPr lang="en-US" dirty="0"/>
              <a:t>nurtures life lessons</a:t>
            </a:r>
          </a:p>
        </p:txBody>
      </p:sp>
    </p:spTree>
    <p:extLst>
      <p:ext uri="{BB962C8B-B14F-4D97-AF65-F5344CB8AC3E}">
        <p14:creationId xmlns:p14="http://schemas.microsoft.com/office/powerpoint/2010/main" val="798505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0529" name="Title 1"/>
          <p:cNvSpPr>
            <a:spLocks noGrp="1"/>
          </p:cNvSpPr>
          <p:nvPr>
            <p:ph type="title"/>
          </p:nvPr>
        </p:nvSpPr>
        <p:spPr>
          <a:xfrm>
            <a:off x="490330" y="533400"/>
            <a:ext cx="8305800" cy="1219200"/>
          </a:xfrm>
        </p:spPr>
        <p:txBody>
          <a:bodyPr/>
          <a:lstStyle/>
          <a:p>
            <a:r>
              <a:rPr lang="en-US" sz="3200" b="1" u="sng" dirty="0">
                <a:latin typeface="Arial" charset="0"/>
                <a:ea typeface="MS PGothic" charset="0"/>
              </a:rPr>
              <a:t>The effect of violence on children</a:t>
            </a:r>
          </a:p>
        </p:txBody>
      </p:sp>
      <p:sp>
        <p:nvSpPr>
          <p:cNvPr id="150530" name="Content Placeholder 2"/>
          <p:cNvSpPr>
            <a:spLocks noGrp="1"/>
          </p:cNvSpPr>
          <p:nvPr>
            <p:ph sz="half" idx="1"/>
          </p:nvPr>
        </p:nvSpPr>
        <p:spPr>
          <a:xfrm>
            <a:off x="457200" y="2209800"/>
            <a:ext cx="8229600" cy="2971800"/>
          </a:xfrm>
        </p:spPr>
        <p:txBody>
          <a:bodyPr/>
          <a:lstStyle/>
          <a:p>
            <a:pPr marL="342900" indent="-342900">
              <a:buFont typeface="Arial" panose="020B0604020202020204" pitchFamily="34" charset="0"/>
              <a:buChar char="•"/>
            </a:pPr>
            <a:r>
              <a:rPr lang="en-US" sz="2400" dirty="0"/>
              <a:t>Witnessing violence has similar effects on children’s brains and development as actually suffering violence. It leads to toxic stress. </a:t>
            </a:r>
          </a:p>
          <a:p>
            <a:endParaRPr lang="en-US" sz="2400" dirty="0"/>
          </a:p>
          <a:p>
            <a:pPr marL="342900" indent="-342900">
              <a:buFont typeface="Arial" panose="020B0604020202020204" pitchFamily="34" charset="0"/>
              <a:buChar char="•"/>
            </a:pPr>
            <a:r>
              <a:rPr lang="en-US" sz="2400" dirty="0"/>
              <a:t>Witnessing violence can disrupt the development of a child’s brain, increase the risk of illness and interfere with a child’s ability to think and solve problems, well into their adult years.</a:t>
            </a:r>
            <a:endParaRPr lang="en-US" sz="2400" i="1" dirty="0">
              <a:latin typeface="Arial" charset="0"/>
              <a:ea typeface="MS PGothic" charset="0"/>
            </a:endParaRPr>
          </a:p>
        </p:txBody>
      </p:sp>
    </p:spTree>
    <p:extLst>
      <p:ext uri="{BB962C8B-B14F-4D97-AF65-F5344CB8AC3E}">
        <p14:creationId xmlns:p14="http://schemas.microsoft.com/office/powerpoint/2010/main" val="3243391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01" name="Title 1"/>
          <p:cNvSpPr>
            <a:spLocks noGrp="1"/>
          </p:cNvSpPr>
          <p:nvPr>
            <p:ph type="title"/>
          </p:nvPr>
        </p:nvSpPr>
        <p:spPr>
          <a:xfrm>
            <a:off x="533400" y="612913"/>
            <a:ext cx="8305800" cy="1219200"/>
          </a:xfrm>
        </p:spPr>
        <p:txBody>
          <a:bodyPr/>
          <a:lstStyle/>
          <a:p>
            <a:r>
              <a:rPr lang="en-US" b="1" u="sng" dirty="0">
                <a:latin typeface="Arial" charset="0"/>
                <a:ea typeface="MS PGothic" charset="0"/>
              </a:rPr>
              <a:t>Parental strategies to help children </a:t>
            </a:r>
            <a:br>
              <a:rPr lang="en-US" b="1" u="sng" dirty="0">
                <a:latin typeface="Arial" charset="0"/>
                <a:ea typeface="MS PGothic" charset="0"/>
              </a:rPr>
            </a:br>
            <a:r>
              <a:rPr lang="en-US" b="1" u="sng" dirty="0">
                <a:latin typeface="Arial" charset="0"/>
                <a:ea typeface="MS PGothic" charset="0"/>
              </a:rPr>
              <a:t>behave non-aggressively</a:t>
            </a:r>
          </a:p>
        </p:txBody>
      </p:sp>
      <p:sp>
        <p:nvSpPr>
          <p:cNvPr id="3" name="Content Placeholder 2"/>
          <p:cNvSpPr>
            <a:spLocks noGrp="1"/>
          </p:cNvSpPr>
          <p:nvPr>
            <p:ph sz="half" idx="4294967295"/>
          </p:nvPr>
        </p:nvSpPr>
        <p:spPr>
          <a:xfrm>
            <a:off x="304800" y="1858617"/>
            <a:ext cx="7620000" cy="3124200"/>
          </a:xfrm>
        </p:spPr>
        <p:txBody>
          <a:bodyPr/>
          <a:lstStyle/>
          <a:p>
            <a:pPr>
              <a:defRPr/>
            </a:pPr>
            <a:endParaRPr lang="en-US" dirty="0"/>
          </a:p>
          <a:p>
            <a:pPr marL="857250" lvl="1" indent="-457200">
              <a:buFont typeface="Arial"/>
              <a:buChar char="•"/>
              <a:defRPr/>
            </a:pPr>
            <a:r>
              <a:rPr lang="en-US" dirty="0"/>
              <a:t>Model self-control and calm reaction</a:t>
            </a:r>
          </a:p>
          <a:p>
            <a:pPr marL="457200" indent="-457200">
              <a:buFont typeface="Arial"/>
              <a:buChar char="•"/>
              <a:defRPr/>
            </a:pPr>
            <a:endParaRPr lang="en-US" dirty="0"/>
          </a:p>
          <a:p>
            <a:pPr marL="857250" lvl="1" indent="-457200">
              <a:buFont typeface="Arial"/>
              <a:buChar char="•"/>
              <a:defRPr/>
            </a:pPr>
            <a:r>
              <a:rPr lang="en-US" dirty="0"/>
              <a:t>Listen to children and acknowledge how they feel (empathy)</a:t>
            </a:r>
          </a:p>
          <a:p>
            <a:pPr marL="857250" lvl="1" indent="-457200">
              <a:buFont typeface="Arial"/>
              <a:buChar char="•"/>
              <a:defRPr/>
            </a:pPr>
            <a:endParaRPr lang="en-US" dirty="0"/>
          </a:p>
          <a:p>
            <a:pPr marL="857250" lvl="1" indent="-457200">
              <a:buFont typeface="Arial"/>
              <a:buChar char="•"/>
              <a:defRPr/>
            </a:pPr>
            <a:r>
              <a:rPr lang="en-US" dirty="0"/>
              <a:t>Teach calmness through ‘time out’</a:t>
            </a:r>
          </a:p>
        </p:txBody>
      </p:sp>
    </p:spTree>
    <p:extLst>
      <p:ext uri="{BB962C8B-B14F-4D97-AF65-F5344CB8AC3E}">
        <p14:creationId xmlns:p14="http://schemas.microsoft.com/office/powerpoint/2010/main" val="1004539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Content Placeholder 2"/>
          <p:cNvSpPr>
            <a:spLocks noGrp="1"/>
          </p:cNvSpPr>
          <p:nvPr>
            <p:ph idx="4294967295"/>
          </p:nvPr>
        </p:nvSpPr>
        <p:spPr>
          <a:xfrm>
            <a:off x="339725" y="1862138"/>
            <a:ext cx="8804275" cy="4995862"/>
          </a:xfrm>
        </p:spPr>
        <p:txBody>
          <a:bodyPr/>
          <a:lstStyle/>
          <a:p>
            <a:r>
              <a:rPr lang="en-US" sz="1400" dirty="0">
                <a:latin typeface="Arial" charset="0"/>
                <a:ea typeface="MS PGothic" charset="0"/>
              </a:rPr>
              <a:t> </a:t>
            </a:r>
            <a:endParaRPr lang="en-US" sz="1600" dirty="0">
              <a:latin typeface="Arial" charset="0"/>
              <a:ea typeface="MS PGothic" charset="0"/>
            </a:endParaRPr>
          </a:p>
        </p:txBody>
      </p:sp>
      <p:sp>
        <p:nvSpPr>
          <p:cNvPr id="5" name="Rectangle 4"/>
          <p:cNvSpPr/>
          <p:nvPr/>
        </p:nvSpPr>
        <p:spPr>
          <a:xfrm>
            <a:off x="304800" y="381000"/>
            <a:ext cx="3518912" cy="646331"/>
          </a:xfrm>
          <a:prstGeom prst="rect">
            <a:avLst/>
          </a:prstGeom>
        </p:spPr>
        <p:txBody>
          <a:bodyPr wrap="none">
            <a:spAutoFit/>
          </a:bodyPr>
          <a:lstStyle/>
          <a:p>
            <a:r>
              <a:rPr lang="en-US" sz="3600" b="1" u="sng" kern="0" dirty="0">
                <a:solidFill>
                  <a:prstClr val="black"/>
                </a:solidFill>
                <a:latin typeface="Arial"/>
                <a:ea typeface="MS PGothic" pitchFamily="34" charset="-128"/>
                <a:cs typeface="Arial"/>
              </a:rPr>
              <a:t>Day 4 - Agenda</a:t>
            </a:r>
            <a:endParaRPr lang="en-US" dirty="0"/>
          </a:p>
        </p:txBody>
      </p:sp>
      <p:sp>
        <p:nvSpPr>
          <p:cNvPr id="3" name="TextBox 2">
            <a:extLst>
              <a:ext uri="{FF2B5EF4-FFF2-40B4-BE49-F238E27FC236}">
                <a16:creationId xmlns:a16="http://schemas.microsoft.com/office/drawing/2014/main" id="{BA4E92D8-5FF2-EB43-B55B-04ACE7A6F500}"/>
              </a:ext>
            </a:extLst>
          </p:cNvPr>
          <p:cNvSpPr txBox="1"/>
          <p:nvPr/>
        </p:nvSpPr>
        <p:spPr>
          <a:xfrm>
            <a:off x="609600" y="1862138"/>
            <a:ext cx="7010400" cy="3694409"/>
          </a:xfrm>
          <a:prstGeom prst="rect">
            <a:avLst/>
          </a:prstGeom>
          <a:noFill/>
        </p:spPr>
        <p:txBody>
          <a:bodyPr wrap="square" rtlCol="0">
            <a:spAutoFit/>
          </a:bodyPr>
          <a:lstStyle/>
          <a:p>
            <a:pPr marL="457200" indent="-457200">
              <a:lnSpc>
                <a:spcPct val="150000"/>
              </a:lnSpc>
              <a:buFont typeface="+mj-lt"/>
              <a:buAutoNum type="arabicPeriod"/>
            </a:pPr>
            <a:r>
              <a:rPr lang="en-GB" sz="3200" dirty="0"/>
              <a:t>Guiding healthy choices and increasing responsibility</a:t>
            </a:r>
          </a:p>
          <a:p>
            <a:pPr marL="457200" indent="-457200">
              <a:lnSpc>
                <a:spcPct val="150000"/>
              </a:lnSpc>
              <a:buFont typeface="+mj-lt"/>
              <a:buAutoNum type="arabicPeriod"/>
            </a:pPr>
            <a:r>
              <a:rPr lang="en-GB" sz="3200" dirty="0"/>
              <a:t>Non violent discipline</a:t>
            </a:r>
          </a:p>
          <a:p>
            <a:pPr marL="457200" indent="-457200">
              <a:lnSpc>
                <a:spcPct val="150000"/>
              </a:lnSpc>
              <a:buFont typeface="+mj-lt"/>
              <a:buAutoNum type="arabicPeriod"/>
            </a:pPr>
            <a:r>
              <a:rPr lang="en-GB" sz="3200" dirty="0"/>
              <a:t>Supporting good decision making</a:t>
            </a:r>
          </a:p>
          <a:p>
            <a:pPr marL="457200" indent="-457200">
              <a:lnSpc>
                <a:spcPct val="150000"/>
              </a:lnSpc>
              <a:buFont typeface="+mj-lt"/>
              <a:buAutoNum type="arabicPeriod"/>
            </a:pPr>
            <a:r>
              <a:rPr lang="en-GB" sz="3200" dirty="0"/>
              <a:t>Practice</a:t>
            </a:r>
          </a:p>
        </p:txBody>
      </p:sp>
    </p:spTree>
    <p:extLst>
      <p:ext uri="{BB962C8B-B14F-4D97-AF65-F5344CB8AC3E}">
        <p14:creationId xmlns:p14="http://schemas.microsoft.com/office/powerpoint/2010/main" val="2760924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1553" name="Title 1"/>
          <p:cNvSpPr>
            <a:spLocks noGrp="1"/>
          </p:cNvSpPr>
          <p:nvPr>
            <p:ph type="title"/>
          </p:nvPr>
        </p:nvSpPr>
        <p:spPr>
          <a:xfrm>
            <a:off x="457200" y="533400"/>
            <a:ext cx="8305800" cy="1219200"/>
          </a:xfrm>
        </p:spPr>
        <p:txBody>
          <a:bodyPr/>
          <a:lstStyle/>
          <a:p>
            <a:r>
              <a:rPr lang="en-US" b="1" u="sng" dirty="0">
                <a:latin typeface="Arial" charset="0"/>
                <a:ea typeface="MS PGothic" charset="0"/>
              </a:rPr>
              <a:t>Discipline with dignity</a:t>
            </a:r>
          </a:p>
        </p:txBody>
      </p:sp>
      <p:sp>
        <p:nvSpPr>
          <p:cNvPr id="3" name="Content Placeholder 2"/>
          <p:cNvSpPr>
            <a:spLocks noGrp="1"/>
          </p:cNvSpPr>
          <p:nvPr>
            <p:ph idx="1"/>
          </p:nvPr>
        </p:nvSpPr>
        <p:spPr>
          <a:xfrm>
            <a:off x="446314" y="1524000"/>
            <a:ext cx="8305800" cy="4724400"/>
          </a:xfrm>
        </p:spPr>
        <p:txBody>
          <a:bodyPr>
            <a:normAutofit lnSpcReduction="10000"/>
          </a:bodyPr>
          <a:lstStyle/>
          <a:p>
            <a:pPr marL="109728" indent="0">
              <a:lnSpc>
                <a:spcPct val="70000"/>
              </a:lnSpc>
              <a:defRPr/>
            </a:pPr>
            <a:endParaRPr lang="en-US" dirty="0"/>
          </a:p>
          <a:p>
            <a:pPr marL="566928" indent="-457200">
              <a:lnSpc>
                <a:spcPct val="120000"/>
              </a:lnSpc>
              <a:buFont typeface="Wingdings" pitchFamily="2" charset="2"/>
              <a:buChar char="ü"/>
              <a:defRPr/>
            </a:pPr>
            <a:r>
              <a:rPr lang="en-US" dirty="0"/>
              <a:t>Clear family rules: Tell children what to do! </a:t>
            </a:r>
          </a:p>
          <a:p>
            <a:pPr marL="566928" indent="-457200">
              <a:lnSpc>
                <a:spcPct val="120000"/>
              </a:lnSpc>
              <a:buFont typeface="Wingdings" pitchFamily="2" charset="2"/>
              <a:buChar char="ü"/>
              <a:defRPr/>
            </a:pPr>
            <a:r>
              <a:rPr lang="en-US" dirty="0"/>
              <a:t>Choices and consequences</a:t>
            </a:r>
          </a:p>
          <a:p>
            <a:pPr marL="566928" indent="-457200">
              <a:lnSpc>
                <a:spcPct val="120000"/>
              </a:lnSpc>
              <a:buFont typeface="Wingdings" pitchFamily="2" charset="2"/>
              <a:buChar char="ü"/>
              <a:defRPr/>
            </a:pPr>
            <a:r>
              <a:rPr lang="en-US" dirty="0"/>
              <a:t>Family meetings and agreements</a:t>
            </a:r>
          </a:p>
          <a:p>
            <a:pPr marL="452628">
              <a:lnSpc>
                <a:spcPct val="120000"/>
              </a:lnSpc>
              <a:buFont typeface="Arial" panose="020B0604020202020204" pitchFamily="34" charset="0"/>
              <a:buChar char="•"/>
              <a:defRPr/>
            </a:pPr>
            <a:r>
              <a:rPr lang="en-US" dirty="0"/>
              <a:t>Privileges as rewards: Spend extra time with children! </a:t>
            </a:r>
          </a:p>
          <a:p>
            <a:pPr marL="452628">
              <a:lnSpc>
                <a:spcPct val="120000"/>
              </a:lnSpc>
              <a:buFont typeface="Arial" panose="020B0604020202020204" pitchFamily="34" charset="0"/>
              <a:buChar char="•"/>
              <a:defRPr/>
            </a:pPr>
            <a:r>
              <a:rPr lang="en-US" dirty="0"/>
              <a:t>Praise and ignore</a:t>
            </a:r>
          </a:p>
          <a:p>
            <a:pPr marL="452628">
              <a:lnSpc>
                <a:spcPct val="120000"/>
              </a:lnSpc>
              <a:buFont typeface="Arial" panose="020B0604020202020204" pitchFamily="34" charset="0"/>
              <a:buChar char="•"/>
              <a:defRPr/>
            </a:pPr>
            <a:r>
              <a:rPr lang="en-US" dirty="0"/>
              <a:t>Redirection</a:t>
            </a:r>
          </a:p>
          <a:p>
            <a:pPr marL="452628">
              <a:lnSpc>
                <a:spcPct val="120000"/>
              </a:lnSpc>
              <a:buFont typeface="Arial" panose="020B0604020202020204" pitchFamily="34" charset="0"/>
              <a:buChar char="•"/>
              <a:defRPr/>
            </a:pPr>
            <a:r>
              <a:rPr lang="en-US" dirty="0"/>
              <a:t>Time out</a:t>
            </a:r>
          </a:p>
          <a:p>
            <a:pPr marL="452628">
              <a:lnSpc>
                <a:spcPct val="70000"/>
              </a:lnSpc>
              <a:buFont typeface="Arial" panose="020B0604020202020204" pitchFamily="34" charset="0"/>
              <a:buChar char="•"/>
              <a:defRPr/>
            </a:pPr>
            <a:endParaRPr lang="en-US" dirty="0"/>
          </a:p>
          <a:p>
            <a:pPr marL="452628">
              <a:lnSpc>
                <a:spcPct val="70000"/>
              </a:lnSpc>
              <a:buFont typeface="Arial" panose="020B0604020202020204" pitchFamily="34" charset="0"/>
              <a:buChar char="•"/>
              <a:defRPr/>
            </a:pPr>
            <a:endParaRPr lang="en-US" dirty="0"/>
          </a:p>
          <a:p>
            <a:pPr marL="109728" indent="0">
              <a:lnSpc>
                <a:spcPct val="70000"/>
              </a:lnSpc>
              <a:defRPr/>
            </a:pPr>
            <a:endParaRPr lang="en-US" dirty="0"/>
          </a:p>
          <a:p>
            <a:pPr marL="0" indent="0">
              <a:defRPr/>
            </a:pPr>
            <a:endParaRPr lang="en-US" dirty="0"/>
          </a:p>
        </p:txBody>
      </p:sp>
    </p:spTree>
    <p:extLst>
      <p:ext uri="{BB962C8B-B14F-4D97-AF65-F5344CB8AC3E}">
        <p14:creationId xmlns:p14="http://schemas.microsoft.com/office/powerpoint/2010/main" val="2437197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5062-A063-364D-B421-98267242F423}"/>
              </a:ext>
            </a:extLst>
          </p:cNvPr>
          <p:cNvSpPr>
            <a:spLocks noGrp="1"/>
          </p:cNvSpPr>
          <p:nvPr>
            <p:ph type="title"/>
          </p:nvPr>
        </p:nvSpPr>
        <p:spPr/>
        <p:txBody>
          <a:bodyPr/>
          <a:lstStyle/>
          <a:p>
            <a:r>
              <a:rPr lang="en-GB" b="1" dirty="0"/>
              <a:t>Privileges as reward</a:t>
            </a:r>
            <a:endParaRPr lang="en-GB" dirty="0"/>
          </a:p>
        </p:txBody>
      </p:sp>
      <p:sp>
        <p:nvSpPr>
          <p:cNvPr id="3" name="Content Placeholder 2">
            <a:extLst>
              <a:ext uri="{FF2B5EF4-FFF2-40B4-BE49-F238E27FC236}">
                <a16:creationId xmlns:a16="http://schemas.microsoft.com/office/drawing/2014/main" id="{CB0C4616-6AA4-2347-858C-EDAF5897D1F3}"/>
              </a:ext>
            </a:extLst>
          </p:cNvPr>
          <p:cNvSpPr>
            <a:spLocks noGrp="1"/>
          </p:cNvSpPr>
          <p:nvPr>
            <p:ph idx="1"/>
          </p:nvPr>
        </p:nvSpPr>
        <p:spPr>
          <a:xfrm>
            <a:off x="457200" y="2133600"/>
            <a:ext cx="8305800" cy="3429000"/>
          </a:xfrm>
        </p:spPr>
        <p:txBody>
          <a:bodyPr/>
          <a:lstStyle/>
          <a:p>
            <a:r>
              <a:rPr lang="en-GB" sz="3200" dirty="0"/>
              <a:t>What are the privileges you can give to children as reward?</a:t>
            </a:r>
          </a:p>
          <a:p>
            <a:endParaRPr lang="en-GB" dirty="0"/>
          </a:p>
          <a:p>
            <a:pPr algn="ctr"/>
            <a:r>
              <a:rPr lang="en-GB" sz="3600" b="1" dirty="0"/>
              <a:t>Spend quality time with them!</a:t>
            </a:r>
          </a:p>
          <a:p>
            <a:endParaRPr lang="en-GB" dirty="0"/>
          </a:p>
          <a:p>
            <a:r>
              <a:rPr lang="en-GB" sz="3200" dirty="0"/>
              <a:t>Can you give examples of quality time?</a:t>
            </a:r>
          </a:p>
        </p:txBody>
      </p:sp>
    </p:spTree>
    <p:extLst>
      <p:ext uri="{BB962C8B-B14F-4D97-AF65-F5344CB8AC3E}">
        <p14:creationId xmlns:p14="http://schemas.microsoft.com/office/powerpoint/2010/main" val="122553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801757"/>
            <a:ext cx="8305800" cy="1219200"/>
          </a:xfrm>
        </p:spPr>
        <p:txBody>
          <a:bodyPr/>
          <a:lstStyle/>
          <a:p>
            <a:r>
              <a:rPr lang="en-US" b="1" u="sng" dirty="0"/>
              <a:t>‘Ignore’ strategy</a:t>
            </a:r>
          </a:p>
        </p:txBody>
      </p:sp>
      <p:sp>
        <p:nvSpPr>
          <p:cNvPr id="3" name="Content Placeholder 2"/>
          <p:cNvSpPr>
            <a:spLocks noGrp="1"/>
          </p:cNvSpPr>
          <p:nvPr>
            <p:ph sz="half" idx="4294967295"/>
          </p:nvPr>
        </p:nvSpPr>
        <p:spPr>
          <a:xfrm>
            <a:off x="571500" y="2057400"/>
            <a:ext cx="8115300" cy="3124200"/>
          </a:xfrm>
        </p:spPr>
        <p:txBody>
          <a:bodyPr/>
          <a:lstStyle/>
          <a:p>
            <a:pPr algn="ctr"/>
            <a:r>
              <a:rPr lang="en-US" b="1" dirty="0"/>
              <a:t>Ignore is not just the lack of praise </a:t>
            </a:r>
            <a:r>
              <a:rPr lang="en-US" dirty="0"/>
              <a:t> </a:t>
            </a:r>
            <a:r>
              <a:rPr lang="en-US" b="1" dirty="0"/>
              <a:t>- it is the removal of all attention, positive and negative! </a:t>
            </a:r>
          </a:p>
          <a:p>
            <a:endParaRPr lang="en-US" sz="2400" dirty="0"/>
          </a:p>
          <a:p>
            <a:pPr algn="ctr"/>
            <a:r>
              <a:rPr lang="en-US" sz="2400" dirty="0"/>
              <a:t>If a child is whining and you are telling her to stop, or giving her an angry look, you are not ignoring her! </a:t>
            </a:r>
          </a:p>
        </p:txBody>
      </p:sp>
    </p:spTree>
    <p:extLst>
      <p:ext uri="{BB962C8B-B14F-4D97-AF65-F5344CB8AC3E}">
        <p14:creationId xmlns:p14="http://schemas.microsoft.com/office/powerpoint/2010/main" val="1154759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69" name="Title 1"/>
          <p:cNvSpPr>
            <a:spLocks noGrp="1"/>
          </p:cNvSpPr>
          <p:nvPr>
            <p:ph type="title"/>
          </p:nvPr>
        </p:nvSpPr>
        <p:spPr>
          <a:xfrm>
            <a:off x="495300" y="460513"/>
            <a:ext cx="8229600" cy="1447800"/>
          </a:xfrm>
        </p:spPr>
        <p:txBody>
          <a:bodyPr/>
          <a:lstStyle/>
          <a:p>
            <a:r>
              <a:rPr lang="en-US" b="1" u="sng" dirty="0">
                <a:latin typeface="Arial" charset="0"/>
                <a:ea typeface="MS PGothic" charset="0"/>
              </a:rPr>
              <a:t>Think and share</a:t>
            </a:r>
          </a:p>
        </p:txBody>
      </p:sp>
      <p:sp>
        <p:nvSpPr>
          <p:cNvPr id="109570" name="Content Placeholder 2"/>
          <p:cNvSpPr>
            <a:spLocks noGrp="1"/>
          </p:cNvSpPr>
          <p:nvPr>
            <p:ph idx="1"/>
          </p:nvPr>
        </p:nvSpPr>
        <p:spPr>
          <a:xfrm>
            <a:off x="495300" y="1908313"/>
            <a:ext cx="8305800" cy="3886200"/>
          </a:xfrm>
        </p:spPr>
        <p:txBody>
          <a:bodyPr/>
          <a:lstStyle/>
          <a:p>
            <a:r>
              <a:rPr lang="en-US" dirty="0">
                <a:latin typeface="Arial" charset="0"/>
                <a:ea typeface="MS PGothic" charset="0"/>
              </a:rPr>
              <a:t> </a:t>
            </a:r>
          </a:p>
          <a:p>
            <a:pPr marL="0" indent="0" algn="ctr"/>
            <a:r>
              <a:rPr lang="en-US" b="1" dirty="0">
                <a:latin typeface="Arial" charset="0"/>
                <a:ea typeface="MS PGothic" charset="0"/>
              </a:rPr>
              <a:t>What are some types of misbehavior that parents can ignore? </a:t>
            </a:r>
          </a:p>
        </p:txBody>
      </p:sp>
    </p:spTree>
    <p:extLst>
      <p:ext uri="{BB962C8B-B14F-4D97-AF65-F5344CB8AC3E}">
        <p14:creationId xmlns:p14="http://schemas.microsoft.com/office/powerpoint/2010/main" val="3936527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1617" name="Title 1"/>
          <p:cNvSpPr>
            <a:spLocks noGrp="1"/>
          </p:cNvSpPr>
          <p:nvPr>
            <p:ph type="title"/>
          </p:nvPr>
        </p:nvSpPr>
        <p:spPr>
          <a:xfrm>
            <a:off x="457200" y="533400"/>
            <a:ext cx="8305800" cy="1219200"/>
          </a:xfrm>
        </p:spPr>
        <p:txBody>
          <a:bodyPr/>
          <a:lstStyle/>
          <a:p>
            <a:r>
              <a:rPr lang="en-US" b="1" u="sng" dirty="0">
                <a:latin typeface="Arial" charset="0"/>
                <a:ea typeface="MS PGothic" charset="0"/>
              </a:rPr>
              <a:t>How to ignore inappropriate behavior</a:t>
            </a:r>
          </a:p>
        </p:txBody>
      </p:sp>
      <p:sp>
        <p:nvSpPr>
          <p:cNvPr id="3" name="Content Placeholder 2"/>
          <p:cNvSpPr>
            <a:spLocks noGrp="1"/>
          </p:cNvSpPr>
          <p:nvPr>
            <p:ph idx="1"/>
          </p:nvPr>
        </p:nvSpPr>
        <p:spPr>
          <a:xfrm>
            <a:off x="426720" y="2057400"/>
            <a:ext cx="8305800" cy="3810000"/>
          </a:xfrm>
        </p:spPr>
        <p:txBody>
          <a:bodyPr>
            <a:normAutofit/>
          </a:bodyPr>
          <a:lstStyle/>
          <a:p>
            <a:pPr lvl="1">
              <a:defRPr/>
            </a:pPr>
            <a:r>
              <a:rPr lang="en-US" sz="2400" b="1" dirty="0"/>
              <a:t>Ignore the negative behavior immediately</a:t>
            </a:r>
            <a:r>
              <a:rPr lang="en-US" sz="2400" dirty="0"/>
              <a:t>: After you have told the child to stop yelling and use a quiet voice, if they keep yelling, ignore. </a:t>
            </a:r>
          </a:p>
          <a:p>
            <a:pPr marL="457200" lvl="1" indent="0">
              <a:buNone/>
              <a:defRPr/>
            </a:pPr>
            <a:endParaRPr lang="en-US" sz="2400" dirty="0"/>
          </a:p>
          <a:p>
            <a:pPr lvl="1">
              <a:defRPr/>
            </a:pPr>
            <a:r>
              <a:rPr lang="en-US" sz="2400" b="1" dirty="0"/>
              <a:t>Ignore consistently:</a:t>
            </a:r>
            <a:r>
              <a:rPr lang="en-US" sz="2400" dirty="0"/>
              <a:t> Once you start ignoring, keep ignoring until the whining or arguing stops. </a:t>
            </a:r>
          </a:p>
          <a:p>
            <a:pPr marL="457200" lvl="1" indent="0">
              <a:buNone/>
              <a:defRPr/>
            </a:pPr>
            <a:endParaRPr lang="en-US" sz="2400" dirty="0"/>
          </a:p>
          <a:p>
            <a:pPr lvl="1">
              <a:defRPr/>
            </a:pPr>
            <a:r>
              <a:rPr lang="en-US" sz="2400" b="1" dirty="0"/>
              <a:t>Praise </a:t>
            </a:r>
            <a:r>
              <a:rPr lang="en-US" sz="2400" dirty="0"/>
              <a:t>your children once the negative behavior stops.</a:t>
            </a:r>
          </a:p>
          <a:p>
            <a:pPr marL="349250" lvl="1" indent="0">
              <a:buFont typeface="Times" charset="0"/>
              <a:buNone/>
              <a:defRPr/>
            </a:pPr>
            <a:endParaRPr lang="en-US" sz="2400" b="1" dirty="0"/>
          </a:p>
        </p:txBody>
      </p:sp>
    </p:spTree>
    <p:extLst>
      <p:ext uri="{BB962C8B-B14F-4D97-AF65-F5344CB8AC3E}">
        <p14:creationId xmlns:p14="http://schemas.microsoft.com/office/powerpoint/2010/main" val="3451018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8DB0E-EF20-B545-BDBC-677979951EDF}"/>
              </a:ext>
            </a:extLst>
          </p:cNvPr>
          <p:cNvSpPr>
            <a:spLocks noGrp="1"/>
          </p:cNvSpPr>
          <p:nvPr>
            <p:ph type="title"/>
          </p:nvPr>
        </p:nvSpPr>
        <p:spPr/>
        <p:txBody>
          <a:bodyPr/>
          <a:lstStyle/>
          <a:p>
            <a:r>
              <a:rPr lang="en-GB" b="1" dirty="0"/>
              <a:t>Redirection</a:t>
            </a:r>
          </a:p>
        </p:txBody>
      </p:sp>
      <p:sp>
        <p:nvSpPr>
          <p:cNvPr id="3" name="Content Placeholder 2">
            <a:extLst>
              <a:ext uri="{FF2B5EF4-FFF2-40B4-BE49-F238E27FC236}">
                <a16:creationId xmlns:a16="http://schemas.microsoft.com/office/drawing/2014/main" id="{DB36ED44-98BF-DC4B-BA81-7E10A18CE7E4}"/>
              </a:ext>
            </a:extLst>
          </p:cNvPr>
          <p:cNvSpPr>
            <a:spLocks noGrp="1"/>
          </p:cNvSpPr>
          <p:nvPr>
            <p:ph sz="half" idx="1"/>
          </p:nvPr>
        </p:nvSpPr>
        <p:spPr>
          <a:xfrm>
            <a:off x="457200" y="2057400"/>
            <a:ext cx="7772400" cy="3962400"/>
          </a:xfrm>
        </p:spPr>
        <p:txBody>
          <a:bodyPr/>
          <a:lstStyle/>
          <a:p>
            <a:r>
              <a:rPr lang="en-GB" dirty="0"/>
              <a:t>For children under 3 years old.</a:t>
            </a:r>
          </a:p>
          <a:p>
            <a:pPr marL="457200" indent="-457200">
              <a:buFont typeface="Arial" panose="020B0604020202020204" pitchFamily="34" charset="0"/>
              <a:buChar char="•"/>
            </a:pPr>
            <a:r>
              <a:rPr lang="en-US" dirty="0"/>
              <a:t>Instead to telling your child what not to do, redirect their attention on a positive behavior through play. </a:t>
            </a:r>
            <a:endParaRPr lang="fr-FR" dirty="0"/>
          </a:p>
          <a:p>
            <a:pPr marL="457200" indent="-457200">
              <a:buFont typeface="Arial" panose="020B0604020202020204" pitchFamily="34" charset="0"/>
              <a:buChar char="•"/>
            </a:pPr>
            <a:r>
              <a:rPr lang="en-GB" dirty="0"/>
              <a:t>Mobilize their physical and cognitive skills</a:t>
            </a:r>
            <a:r>
              <a:rPr lang="fr-FR" dirty="0"/>
              <a:t> </a:t>
            </a:r>
            <a:endParaRPr lang="en-GB" b="1" dirty="0"/>
          </a:p>
        </p:txBody>
      </p:sp>
    </p:spTree>
    <p:extLst>
      <p:ext uri="{BB962C8B-B14F-4D97-AF65-F5344CB8AC3E}">
        <p14:creationId xmlns:p14="http://schemas.microsoft.com/office/powerpoint/2010/main" val="3130128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962" y="609600"/>
            <a:ext cx="8305800" cy="1219200"/>
          </a:xfrm>
        </p:spPr>
        <p:txBody>
          <a:bodyPr/>
          <a:lstStyle/>
          <a:p>
            <a:endParaRPr lang="en-US"/>
          </a:p>
        </p:txBody>
      </p:sp>
      <p:sp>
        <p:nvSpPr>
          <p:cNvPr id="3" name="Content Placeholder 2"/>
          <p:cNvSpPr>
            <a:spLocks noGrp="1"/>
          </p:cNvSpPr>
          <p:nvPr>
            <p:ph sz="half" idx="1"/>
          </p:nvPr>
        </p:nvSpPr>
        <p:spPr>
          <a:xfrm>
            <a:off x="457200" y="2057400"/>
            <a:ext cx="7620000" cy="3352800"/>
          </a:xfrm>
        </p:spPr>
        <p:txBody>
          <a:bodyPr/>
          <a:lstStyle/>
          <a:p>
            <a:r>
              <a:rPr lang="en-US" b="1" dirty="0">
                <a:hlinkClick r:id="rId2"/>
              </a:rPr>
              <a:t>Earning privileges and redirection video</a:t>
            </a:r>
            <a:endParaRPr lang="en-US" b="1" dirty="0"/>
          </a:p>
        </p:txBody>
      </p:sp>
    </p:spTree>
    <p:extLst>
      <p:ext uri="{BB962C8B-B14F-4D97-AF65-F5344CB8AC3E}">
        <p14:creationId xmlns:p14="http://schemas.microsoft.com/office/powerpoint/2010/main" val="29157966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4625" name="Title 1"/>
          <p:cNvSpPr>
            <a:spLocks noGrp="1"/>
          </p:cNvSpPr>
          <p:nvPr>
            <p:ph type="title"/>
          </p:nvPr>
        </p:nvSpPr>
        <p:spPr>
          <a:xfrm>
            <a:off x="457200" y="762000"/>
            <a:ext cx="8305800" cy="1219200"/>
          </a:xfrm>
        </p:spPr>
        <p:txBody>
          <a:bodyPr/>
          <a:lstStyle/>
          <a:p>
            <a:r>
              <a:rPr lang="en-US" b="1" u="sng" dirty="0">
                <a:latin typeface="Arial" charset="0"/>
                <a:ea typeface="MS PGothic" charset="0"/>
              </a:rPr>
              <a:t>Time-outs</a:t>
            </a:r>
          </a:p>
        </p:txBody>
      </p:sp>
      <p:sp>
        <p:nvSpPr>
          <p:cNvPr id="107522" name="Content Placeholder 2"/>
          <p:cNvSpPr>
            <a:spLocks noGrp="1"/>
          </p:cNvSpPr>
          <p:nvPr>
            <p:ph idx="1"/>
          </p:nvPr>
        </p:nvSpPr>
        <p:spPr>
          <a:xfrm>
            <a:off x="457200" y="1676400"/>
            <a:ext cx="8305800" cy="3429000"/>
          </a:xfrm>
        </p:spPr>
        <p:txBody>
          <a:bodyPr/>
          <a:lstStyle/>
          <a:p>
            <a:pPr lvl="1">
              <a:defRPr/>
            </a:pPr>
            <a:r>
              <a:rPr lang="en-US" sz="2400" dirty="0">
                <a:ea typeface="MS PGothic" charset="0"/>
              </a:rPr>
              <a:t>When a child exhibits negative behavior, put him or her in a ‘time-out space’.</a:t>
            </a:r>
          </a:p>
          <a:p>
            <a:pPr lvl="1">
              <a:defRPr/>
            </a:pPr>
            <a:r>
              <a:rPr lang="en-US" sz="2400" dirty="0">
                <a:ea typeface="MS PGothic" charset="0"/>
              </a:rPr>
              <a:t>A time-out space is a separate area with no contact or communication with adults or other children. </a:t>
            </a:r>
          </a:p>
          <a:p>
            <a:pPr lvl="1">
              <a:defRPr/>
            </a:pPr>
            <a:r>
              <a:rPr lang="en-US" sz="2400" dirty="0">
                <a:ea typeface="MS PGothic" charset="0"/>
              </a:rPr>
              <a:t>Keep the child in time-out till he or she has calmed down.</a:t>
            </a:r>
          </a:p>
          <a:p>
            <a:pPr lvl="1">
              <a:defRPr/>
            </a:pPr>
            <a:r>
              <a:rPr lang="en-US" sz="2400" dirty="0">
                <a:ea typeface="MS PGothic" charset="0"/>
              </a:rPr>
              <a:t>Make sure you remove all attention during time-out.</a:t>
            </a:r>
          </a:p>
          <a:p>
            <a:pPr lvl="1">
              <a:defRPr/>
            </a:pPr>
            <a:r>
              <a:rPr lang="en-US" sz="2400" dirty="0"/>
              <a:t>‘Time-out’ will only work if ‘time-in’ is quality time.</a:t>
            </a:r>
            <a:endParaRPr lang="en-US" sz="2400" dirty="0">
              <a:ea typeface="MS PGothic" charset="0"/>
            </a:endParaRPr>
          </a:p>
          <a:p>
            <a:pPr marL="457200" lvl="1" indent="0">
              <a:buNone/>
              <a:defRPr/>
            </a:pPr>
            <a:endParaRPr lang="en-US" dirty="0">
              <a:latin typeface="Arial" charset="0"/>
              <a:ea typeface="MS PGothic" charset="0"/>
            </a:endParaRPr>
          </a:p>
          <a:p>
            <a:pPr lvl="3">
              <a:buFont typeface="Arial" charset="0"/>
              <a:buChar char="•"/>
              <a:defRPr/>
            </a:pPr>
            <a:endParaRPr lang="en-US" dirty="0">
              <a:solidFill>
                <a:srgbClr val="FF0000"/>
              </a:solidFill>
              <a:latin typeface="Arial" charset="0"/>
              <a:ea typeface="MS PGothic" charset="0"/>
            </a:endParaRPr>
          </a:p>
          <a:p>
            <a:pPr marL="0" indent="0">
              <a:defRPr/>
            </a:pPr>
            <a:endParaRPr lang="en-US" dirty="0">
              <a:latin typeface="Arial" charset="0"/>
              <a:ea typeface="MS PGothic" charset="0"/>
            </a:endParaRPr>
          </a:p>
        </p:txBody>
      </p:sp>
    </p:spTree>
    <p:extLst>
      <p:ext uri="{BB962C8B-B14F-4D97-AF65-F5344CB8AC3E}">
        <p14:creationId xmlns:p14="http://schemas.microsoft.com/office/powerpoint/2010/main" val="2494732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05800" cy="1219200"/>
          </a:xfrm>
        </p:spPr>
        <p:txBody>
          <a:bodyPr/>
          <a:lstStyle/>
          <a:p>
            <a:r>
              <a:rPr lang="en-US" b="1" u="sng" dirty="0"/>
              <a:t>Conditions for an effective time-out</a:t>
            </a:r>
          </a:p>
        </p:txBody>
      </p:sp>
      <p:sp>
        <p:nvSpPr>
          <p:cNvPr id="3" name="Content Placeholder 2"/>
          <p:cNvSpPr>
            <a:spLocks noGrp="1"/>
          </p:cNvSpPr>
          <p:nvPr>
            <p:ph sz="half" idx="1"/>
          </p:nvPr>
        </p:nvSpPr>
        <p:spPr>
          <a:xfrm>
            <a:off x="457200" y="1371600"/>
            <a:ext cx="7543800" cy="4267200"/>
          </a:xfrm>
        </p:spPr>
        <p:txBody>
          <a:bodyPr/>
          <a:lstStyle/>
          <a:p>
            <a:pPr marL="457200" lvl="0" indent="-457200">
              <a:buFont typeface="Arial" charset="0"/>
              <a:buChar char="•"/>
            </a:pPr>
            <a:r>
              <a:rPr lang="en-US" sz="2400" dirty="0"/>
              <a:t>Time out works best for children between the ages of 3 to 10 years.</a:t>
            </a:r>
          </a:p>
          <a:p>
            <a:pPr marL="457200" lvl="0" indent="-457200">
              <a:buFont typeface="Arial" charset="0"/>
              <a:buChar char="•"/>
            </a:pPr>
            <a:r>
              <a:rPr lang="en-US" sz="2400" dirty="0"/>
              <a:t>Explain what time out is to the children before using it.</a:t>
            </a:r>
          </a:p>
          <a:p>
            <a:pPr marL="457200" lvl="0" indent="-457200">
              <a:buFont typeface="Arial" charset="0"/>
              <a:buChar char="•"/>
            </a:pPr>
            <a:r>
              <a:rPr lang="en-US" sz="2400" dirty="0"/>
              <a:t>Be sure to explain clearly the reason for a time-out.</a:t>
            </a:r>
          </a:p>
          <a:p>
            <a:pPr marL="457200" lvl="0" indent="-457200">
              <a:buFont typeface="Arial" charset="0"/>
              <a:buChar char="•"/>
            </a:pPr>
            <a:r>
              <a:rPr lang="en-US" sz="2400" dirty="0"/>
              <a:t>Make sure you have an appropriate area to use for time-outs.</a:t>
            </a:r>
          </a:p>
          <a:p>
            <a:pPr marL="457200" lvl="0" indent="-457200">
              <a:buFont typeface="Arial" charset="0"/>
              <a:buChar char="•"/>
            </a:pPr>
            <a:r>
              <a:rPr lang="en-US" sz="2400" dirty="0"/>
              <a:t>Everyone in the home needs to understand and respect the rules of time out.</a:t>
            </a:r>
          </a:p>
          <a:p>
            <a:pPr marL="457200" lvl="0" indent="-457200">
              <a:buFont typeface="Arial" charset="0"/>
              <a:buChar char="•"/>
            </a:pPr>
            <a:r>
              <a:rPr lang="en-US" sz="2400" dirty="0"/>
              <a:t>Re-engage the child as soon as he or she calms down.</a:t>
            </a:r>
          </a:p>
          <a:p>
            <a:pPr marL="457200" lvl="0" indent="-457200">
              <a:buFont typeface="Arial" charset="0"/>
              <a:buChar char="•"/>
            </a:pPr>
            <a:r>
              <a:rPr lang="en-US" sz="2400" dirty="0"/>
              <a:t>Establish (if possible) the duration of a time-out. </a:t>
            </a:r>
          </a:p>
        </p:txBody>
      </p:sp>
    </p:spTree>
    <p:extLst>
      <p:ext uri="{BB962C8B-B14F-4D97-AF65-F5344CB8AC3E}">
        <p14:creationId xmlns:p14="http://schemas.microsoft.com/office/powerpoint/2010/main" val="1432749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219200"/>
          </a:xfrm>
        </p:spPr>
        <p:txBody>
          <a:bodyPr/>
          <a:lstStyle/>
          <a:p>
            <a:r>
              <a:rPr lang="en-US" b="1" u="sng" dirty="0"/>
              <a:t>Duration of time-out</a:t>
            </a:r>
          </a:p>
        </p:txBody>
      </p:sp>
      <p:sp>
        <p:nvSpPr>
          <p:cNvPr id="3" name="Content Placeholder 2"/>
          <p:cNvSpPr>
            <a:spLocks noGrp="1"/>
          </p:cNvSpPr>
          <p:nvPr>
            <p:ph sz="half" idx="1"/>
          </p:nvPr>
        </p:nvSpPr>
        <p:spPr>
          <a:xfrm>
            <a:off x="495300" y="1638300"/>
            <a:ext cx="7200900" cy="3543300"/>
          </a:xfrm>
        </p:spPr>
        <p:txBody>
          <a:bodyPr/>
          <a:lstStyle/>
          <a:p>
            <a:pPr marL="457200" indent="-457200">
              <a:buFont typeface="Arial" charset="0"/>
              <a:buChar char="•"/>
            </a:pPr>
            <a:r>
              <a:rPr lang="en-US" dirty="0"/>
              <a:t>It usually takes 3 minutes for a child to calm down. </a:t>
            </a:r>
          </a:p>
          <a:p>
            <a:pPr marL="457200" indent="-457200">
              <a:buFont typeface="Arial" charset="0"/>
              <a:buChar char="•"/>
            </a:pPr>
            <a:r>
              <a:rPr lang="en-US" dirty="0"/>
              <a:t>A child is ready to come out of time-out when he or she: </a:t>
            </a:r>
          </a:p>
          <a:p>
            <a:pPr marL="1200150" lvl="1" indent="-457200">
              <a:buFont typeface="Arial" charset="0"/>
              <a:buChar char="•"/>
            </a:pPr>
            <a:r>
              <a:rPr lang="en-US" dirty="0"/>
              <a:t>No longer yells and screams</a:t>
            </a:r>
          </a:p>
          <a:p>
            <a:pPr marL="1200150" lvl="1" indent="-457200">
              <a:buFont typeface="Arial" charset="0"/>
              <a:buChar char="•"/>
            </a:pPr>
            <a:r>
              <a:rPr lang="en-US" dirty="0"/>
              <a:t>Sits quietly</a:t>
            </a:r>
          </a:p>
          <a:p>
            <a:pPr marL="1200150" lvl="1" indent="-457200">
              <a:buFont typeface="Arial" charset="0"/>
              <a:buChar char="•"/>
            </a:pPr>
            <a:r>
              <a:rPr lang="en-US" dirty="0"/>
              <a:t>Breathes slowly and peacefully</a:t>
            </a:r>
          </a:p>
          <a:p>
            <a:r>
              <a:rPr lang="en-US" dirty="0"/>
              <a:t> </a:t>
            </a:r>
          </a:p>
          <a:p>
            <a:pPr marL="457200" indent="-457200">
              <a:buFont typeface="Arial" charset="0"/>
              <a:buChar char="•"/>
            </a:pPr>
            <a:endParaRPr lang="en-US" dirty="0"/>
          </a:p>
          <a:p>
            <a:endParaRPr lang="en-US" dirty="0"/>
          </a:p>
        </p:txBody>
      </p:sp>
    </p:spTree>
    <p:extLst>
      <p:ext uri="{BB962C8B-B14F-4D97-AF65-F5344CB8AC3E}">
        <p14:creationId xmlns:p14="http://schemas.microsoft.com/office/powerpoint/2010/main" val="272671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762000" y="533400"/>
            <a:ext cx="7772400" cy="1200329"/>
          </a:xfrm>
          <a:prstGeom prst="rect">
            <a:avLst/>
          </a:prstGeom>
        </p:spPr>
        <p:txBody>
          <a:bodyPr wrap="square">
            <a:spAutoFit/>
          </a:bodyPr>
          <a:lstStyle/>
          <a:p>
            <a:r>
              <a:rPr lang="en-US" sz="3600" b="1" u="sng" kern="0" dirty="0">
                <a:solidFill>
                  <a:prstClr val="black"/>
                </a:solidFill>
                <a:latin typeface="Arial"/>
                <a:ea typeface="MS PGothic" pitchFamily="34" charset="-128"/>
                <a:cs typeface="Arial"/>
              </a:rPr>
              <a:t>Activity: What do you remember from yesterday? </a:t>
            </a:r>
            <a:endParaRPr lang="en-US" dirty="0"/>
          </a:p>
        </p:txBody>
      </p:sp>
      <p:sp>
        <p:nvSpPr>
          <p:cNvPr id="8" name="Rectangle 7"/>
          <p:cNvSpPr/>
          <p:nvPr/>
        </p:nvSpPr>
        <p:spPr>
          <a:xfrm>
            <a:off x="747215" y="2133600"/>
            <a:ext cx="7391400" cy="3477875"/>
          </a:xfrm>
          <a:prstGeom prst="rect">
            <a:avLst/>
          </a:prstGeom>
        </p:spPr>
        <p:txBody>
          <a:bodyPr wrap="square">
            <a:spAutoFit/>
          </a:bodyPr>
          <a:lstStyle/>
          <a:p>
            <a:pPr marL="342900" indent="-342900">
              <a:buFont typeface="Arial" panose="020B0604020202020204" pitchFamily="34" charset="0"/>
              <a:buChar char="•"/>
            </a:pPr>
            <a:r>
              <a:rPr lang="en-US" sz="2200" dirty="0">
                <a:latin typeface="+mn-lt"/>
                <a:ea typeface="MS PGothic" pitchFamily="34" charset="-128"/>
                <a:cs typeface="MS PGothic" charset="0"/>
              </a:rPr>
              <a:t>Stand up and form a circle. We will throw the ball to each other.</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a:p>
            <a:pPr marL="342900" indent="-342900">
              <a:buFont typeface="Arial" panose="020B0604020202020204" pitchFamily="34" charset="0"/>
              <a:buChar char="•"/>
            </a:pPr>
            <a:r>
              <a:rPr lang="en-US" sz="2200" dirty="0">
                <a:latin typeface="+mn-lt"/>
                <a:ea typeface="MS PGothic" pitchFamily="34" charset="-128"/>
                <a:cs typeface="MS PGothic" charset="0"/>
              </a:rPr>
              <a:t>Each person who catches the ball will say one thing he or she remembers from yesterday. Then they will throw the ball to someone else.</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a:p>
            <a:pPr marL="342900" indent="-342900">
              <a:buFont typeface="Arial" panose="020B0604020202020204" pitchFamily="34" charset="0"/>
              <a:buChar char="•"/>
            </a:pPr>
            <a:r>
              <a:rPr lang="en-US" sz="2200" dirty="0">
                <a:latin typeface="+mn-lt"/>
                <a:ea typeface="MS PGothic" pitchFamily="34" charset="-128"/>
                <a:cs typeface="MS PGothic" charset="0"/>
              </a:rPr>
              <a:t>This exercise will help us all remember the key points from the previous day. Repetition helps improve memory!</a:t>
            </a:r>
          </a:p>
        </p:txBody>
      </p:sp>
    </p:spTree>
    <p:extLst>
      <p:ext uri="{BB962C8B-B14F-4D97-AF65-F5344CB8AC3E}">
        <p14:creationId xmlns:p14="http://schemas.microsoft.com/office/powerpoint/2010/main" val="3108113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hlinkClick r:id="rId2"/>
              </a:rPr>
              <a:t>Time out video </a:t>
            </a:r>
            <a:endParaRPr lang="en-US" b="1" dirty="0"/>
          </a:p>
          <a:p>
            <a:endParaRPr lang="en-US" dirty="0"/>
          </a:p>
        </p:txBody>
      </p:sp>
    </p:spTree>
    <p:extLst>
      <p:ext uri="{BB962C8B-B14F-4D97-AF65-F5344CB8AC3E}">
        <p14:creationId xmlns:p14="http://schemas.microsoft.com/office/powerpoint/2010/main" val="819820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7E80-CDE7-EB4C-B76A-168119C51888}"/>
              </a:ext>
            </a:extLst>
          </p:cNvPr>
          <p:cNvSpPr>
            <a:spLocks noGrp="1"/>
          </p:cNvSpPr>
          <p:nvPr>
            <p:ph type="title"/>
          </p:nvPr>
        </p:nvSpPr>
        <p:spPr/>
        <p:txBody>
          <a:bodyPr/>
          <a:lstStyle/>
          <a:p>
            <a:r>
              <a:rPr lang="en-GB" b="1" dirty="0"/>
              <a:t>Let’s practice time out!</a:t>
            </a:r>
          </a:p>
        </p:txBody>
      </p:sp>
      <p:sp>
        <p:nvSpPr>
          <p:cNvPr id="3" name="Content Placeholder 2">
            <a:extLst>
              <a:ext uri="{FF2B5EF4-FFF2-40B4-BE49-F238E27FC236}">
                <a16:creationId xmlns:a16="http://schemas.microsoft.com/office/drawing/2014/main" id="{80EA38D9-A9E5-5241-BFE5-88A5BC11F6C2}"/>
              </a:ext>
            </a:extLst>
          </p:cNvPr>
          <p:cNvSpPr>
            <a:spLocks noGrp="1"/>
          </p:cNvSpPr>
          <p:nvPr>
            <p:ph sz="half" idx="1"/>
          </p:nvPr>
        </p:nvSpPr>
        <p:spPr>
          <a:xfrm>
            <a:off x="457200" y="2057400"/>
            <a:ext cx="7315200" cy="4038600"/>
          </a:xfrm>
        </p:spPr>
        <p:txBody>
          <a:bodyPr/>
          <a:lstStyle/>
          <a:p>
            <a:r>
              <a:rPr lang="en-GB" dirty="0"/>
              <a:t>A 4 years old boys is very angry and punched his brother in the face because he broke his toy. </a:t>
            </a:r>
          </a:p>
        </p:txBody>
      </p:sp>
    </p:spTree>
    <p:extLst>
      <p:ext uri="{BB962C8B-B14F-4D97-AF65-F5344CB8AC3E}">
        <p14:creationId xmlns:p14="http://schemas.microsoft.com/office/powerpoint/2010/main" val="34453534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FAEFF-D619-A84C-8176-566D1B419AB6}"/>
              </a:ext>
            </a:extLst>
          </p:cNvPr>
          <p:cNvSpPr>
            <a:spLocks noGrp="1"/>
          </p:cNvSpPr>
          <p:nvPr>
            <p:ph type="title"/>
          </p:nvPr>
        </p:nvSpPr>
        <p:spPr>
          <a:xfrm>
            <a:off x="335665" y="533400"/>
            <a:ext cx="8305800" cy="1219200"/>
          </a:xfrm>
        </p:spPr>
        <p:txBody>
          <a:bodyPr/>
          <a:lstStyle/>
          <a:p>
            <a:r>
              <a:rPr lang="en-GB" dirty="0"/>
              <a:t>Summary of positive parenting strategies and discipline techniques by age</a:t>
            </a:r>
          </a:p>
        </p:txBody>
      </p:sp>
      <p:graphicFrame>
        <p:nvGraphicFramePr>
          <p:cNvPr id="6" name="Object 5">
            <a:extLst>
              <a:ext uri="{FF2B5EF4-FFF2-40B4-BE49-F238E27FC236}">
                <a16:creationId xmlns:a16="http://schemas.microsoft.com/office/drawing/2014/main" id="{F4F51261-A260-8E42-8E29-95677225D463}"/>
              </a:ext>
            </a:extLst>
          </p:cNvPr>
          <p:cNvGraphicFramePr>
            <a:graphicFrameLocks noChangeAspect="1"/>
          </p:cNvGraphicFramePr>
          <p:nvPr>
            <p:extLst>
              <p:ext uri="{D42A27DB-BD31-4B8C-83A1-F6EECF244321}">
                <p14:modId xmlns:p14="http://schemas.microsoft.com/office/powerpoint/2010/main" val="2221673471"/>
              </p:ext>
            </p:extLst>
          </p:nvPr>
        </p:nvGraphicFramePr>
        <p:xfrm>
          <a:off x="685800" y="2057400"/>
          <a:ext cx="8198950" cy="3429000"/>
        </p:xfrm>
        <a:graphic>
          <a:graphicData uri="http://schemas.openxmlformats.org/presentationml/2006/ole">
            <mc:AlternateContent xmlns:mc="http://schemas.openxmlformats.org/markup-compatibility/2006">
              <mc:Choice xmlns:v="urn:schemas-microsoft-com:vml" Requires="v">
                <p:oleObj spid="_x0000_s2054" name="Worksheet" r:id="rId3" imgW="5435600" imgH="2273300" progId="Excel.Sheet.12">
                  <p:embed/>
                </p:oleObj>
              </mc:Choice>
              <mc:Fallback>
                <p:oleObj name="Worksheet" r:id="rId3" imgW="5435600" imgH="2273300" progId="Excel.Sheet.12">
                  <p:embed/>
                  <p:pic>
                    <p:nvPicPr>
                      <p:cNvPr id="0" name=""/>
                      <p:cNvPicPr/>
                      <p:nvPr/>
                    </p:nvPicPr>
                    <p:blipFill>
                      <a:blip r:embed="rId4"/>
                      <a:stretch>
                        <a:fillRect/>
                      </a:stretch>
                    </p:blipFill>
                    <p:spPr>
                      <a:xfrm>
                        <a:off x="685800" y="2057400"/>
                        <a:ext cx="8198950" cy="3429000"/>
                      </a:xfrm>
                      <a:prstGeom prst="rect">
                        <a:avLst/>
                      </a:prstGeom>
                    </p:spPr>
                  </p:pic>
                </p:oleObj>
              </mc:Fallback>
            </mc:AlternateContent>
          </a:graphicData>
        </a:graphic>
      </p:graphicFrame>
    </p:spTree>
    <p:extLst>
      <p:ext uri="{BB962C8B-B14F-4D97-AF65-F5344CB8AC3E}">
        <p14:creationId xmlns:p14="http://schemas.microsoft.com/office/powerpoint/2010/main" val="2124516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791" y="1295400"/>
            <a:ext cx="8551985" cy="3831818"/>
          </a:xfrm>
          <a:prstGeom prst="rect">
            <a:avLst/>
          </a:prstGeom>
          <a:noFill/>
        </p:spPr>
        <p:txBody>
          <a:bodyPr wrap="square" rtlCol="0">
            <a:spAutoFit/>
          </a:bodyPr>
          <a:lstStyle/>
          <a:p>
            <a:r>
              <a:rPr lang="en-US" sz="1500" b="1" dirty="0"/>
              <a:t>Group 1: </a:t>
            </a:r>
            <a:r>
              <a:rPr lang="en-US" sz="1500" dirty="0"/>
              <a:t>Parenting Skills Curriculum for caregivers of adolescents – Session 7: Encouraging responsibility and problem-solving</a:t>
            </a:r>
          </a:p>
          <a:p>
            <a:r>
              <a:rPr lang="en-US" sz="1500" dirty="0"/>
              <a:t>• Activity 5: Family meetings and agreements</a:t>
            </a:r>
          </a:p>
          <a:p>
            <a:endParaRPr lang="en-US" sz="1500" dirty="0"/>
          </a:p>
          <a:p>
            <a:r>
              <a:rPr lang="en-US" sz="1500" b="1" dirty="0"/>
              <a:t>Group 2: </a:t>
            </a:r>
            <a:r>
              <a:rPr lang="en-US" sz="1500" dirty="0"/>
              <a:t>Parenting Skills Curriculum for caregivers of children – Session 7: Guiding healthy choices</a:t>
            </a:r>
          </a:p>
          <a:p>
            <a:r>
              <a:rPr lang="en-US" sz="1500" dirty="0"/>
              <a:t>• Activity 5: Supporting good decision-making</a:t>
            </a:r>
          </a:p>
          <a:p>
            <a:endParaRPr lang="en-US" sz="1500" dirty="0"/>
          </a:p>
          <a:p>
            <a:r>
              <a:rPr lang="en-US" sz="1500" b="1" dirty="0"/>
              <a:t>Group 3: </a:t>
            </a:r>
            <a:r>
              <a:rPr lang="en-US" sz="1500" dirty="0"/>
              <a:t>Parenting Skills Curriculum for caregivers of 0-5 – Session 7: Discipline with dignity</a:t>
            </a:r>
          </a:p>
          <a:p>
            <a:r>
              <a:rPr lang="en-US" sz="1600" dirty="0"/>
              <a:t>• Activity 7.3: Household rules with appropriate consequences </a:t>
            </a:r>
          </a:p>
          <a:p>
            <a:pPr marL="138113" indent="-138113">
              <a:buFont typeface="Arial" panose="020B0604020202020204" pitchFamily="34" charset="0"/>
              <a:buChar char="•"/>
            </a:pPr>
            <a:r>
              <a:rPr lang="en-US" sz="1600" dirty="0"/>
              <a:t>Activity 7.4: The ignore technique for minor misbehavior</a:t>
            </a:r>
          </a:p>
          <a:p>
            <a:endParaRPr lang="en-US" sz="1500" dirty="0"/>
          </a:p>
          <a:p>
            <a:r>
              <a:rPr lang="en-US" sz="1500" b="1" dirty="0"/>
              <a:t>Group 4: </a:t>
            </a:r>
            <a:r>
              <a:rPr lang="en-US" sz="1500" dirty="0"/>
              <a:t>Parenting Skills Curriculum for caregivers of children – Session 8: Discipline with dignity</a:t>
            </a:r>
          </a:p>
          <a:p>
            <a:r>
              <a:rPr lang="en-US" sz="1500" dirty="0"/>
              <a:t>• Activity 6: Teaching children time out to calm down</a:t>
            </a:r>
          </a:p>
          <a:p>
            <a:endParaRPr lang="en-US" sz="1500" dirty="0"/>
          </a:p>
          <a:p>
            <a:endParaRPr lang="en-US" sz="1600" dirty="0"/>
          </a:p>
        </p:txBody>
      </p:sp>
      <p:sp>
        <p:nvSpPr>
          <p:cNvPr id="5" name="Title 1"/>
          <p:cNvSpPr txBox="1">
            <a:spLocks/>
          </p:cNvSpPr>
          <p:nvPr/>
        </p:nvSpPr>
        <p:spPr>
          <a:xfrm>
            <a:off x="267337" y="246757"/>
            <a:ext cx="8305800" cy="1219200"/>
          </a:xfrm>
          <a:prstGeom prst="rect">
            <a:avLst/>
          </a:prstGeom>
        </p:spPr>
        <p:txBody>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Let’s practice!</a:t>
            </a:r>
          </a:p>
        </p:txBody>
      </p:sp>
    </p:spTree>
    <p:extLst>
      <p:ext uri="{BB962C8B-B14F-4D97-AF65-F5344CB8AC3E}">
        <p14:creationId xmlns:p14="http://schemas.microsoft.com/office/powerpoint/2010/main" val="35910378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457200"/>
            <a:ext cx="8305800" cy="1219200"/>
          </a:xfrm>
        </p:spPr>
        <p:txBody>
          <a:bodyPr/>
          <a:lstStyle/>
          <a:p>
            <a:r>
              <a:rPr lang="en-US" b="1" u="sng" dirty="0"/>
              <a:t>Debrief </a:t>
            </a:r>
          </a:p>
        </p:txBody>
      </p:sp>
      <p:sp>
        <p:nvSpPr>
          <p:cNvPr id="4" name="Rectangle 3"/>
          <p:cNvSpPr/>
          <p:nvPr/>
        </p:nvSpPr>
        <p:spPr>
          <a:xfrm>
            <a:off x="381000" y="1371600"/>
            <a:ext cx="8299938" cy="4524315"/>
          </a:xfrm>
          <a:prstGeom prst="rect">
            <a:avLst/>
          </a:prstGeom>
        </p:spPr>
        <p:txBody>
          <a:bodyPr wrap="square">
            <a:spAutoFit/>
          </a:bodyPr>
          <a:lstStyle/>
          <a:p>
            <a:r>
              <a:rPr lang="en-US" b="1" dirty="0">
                <a:latin typeface="+mn-lt"/>
              </a:rPr>
              <a:t>Step 1: Self-evaluation</a:t>
            </a:r>
          </a:p>
          <a:p>
            <a:pPr marL="342900" indent="-342900">
              <a:buFont typeface="Arial" panose="020B0604020202020204" pitchFamily="34" charset="0"/>
              <a:buChar char="•"/>
            </a:pPr>
            <a:r>
              <a:rPr lang="en-US" dirty="0">
                <a:latin typeface="+mn-lt"/>
              </a:rPr>
              <a:t>What went well?</a:t>
            </a:r>
          </a:p>
          <a:p>
            <a:pPr marL="342900" indent="-342900">
              <a:buFont typeface="Arial" panose="020B0604020202020204" pitchFamily="34" charset="0"/>
              <a:buChar char="•"/>
            </a:pPr>
            <a:r>
              <a:rPr lang="en-US" dirty="0">
                <a:latin typeface="+mn-lt"/>
              </a:rPr>
              <a:t>What they could have done differently?</a:t>
            </a:r>
          </a:p>
          <a:p>
            <a:endParaRPr lang="en-US" dirty="0">
              <a:latin typeface="AkzidenzGroteskBE-Light"/>
            </a:endParaRPr>
          </a:p>
          <a:p>
            <a:r>
              <a:rPr lang="en-US" b="1" dirty="0"/>
              <a:t>Step 2: Whole group debrief</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a:p>
            <a:r>
              <a:rPr lang="en-US" b="1" dirty="0"/>
              <a:t>Step 3: Feedback from trainer</a:t>
            </a:r>
          </a:p>
          <a:p>
            <a:pPr marL="342900" indent="-342900">
              <a:buFont typeface="Arial" panose="020B0604020202020204" pitchFamily="34" charset="0"/>
              <a:buChar char="•"/>
            </a:pPr>
            <a:r>
              <a:rPr lang="en-US" dirty="0"/>
              <a:t>Positive feedback</a:t>
            </a:r>
          </a:p>
          <a:p>
            <a:pPr marL="342900" indent="-342900">
              <a:buFont typeface="Arial" panose="020B0604020202020204" pitchFamily="34" charset="0"/>
              <a:buChar char="•"/>
            </a:pPr>
            <a:r>
              <a:rPr lang="en-US" dirty="0"/>
              <a:t>Suggestions for improvement</a:t>
            </a:r>
          </a:p>
          <a:p>
            <a:endParaRPr lang="en-US" dirty="0"/>
          </a:p>
        </p:txBody>
      </p:sp>
    </p:spTree>
    <p:extLst>
      <p:ext uri="{BB962C8B-B14F-4D97-AF65-F5344CB8AC3E}">
        <p14:creationId xmlns:p14="http://schemas.microsoft.com/office/powerpoint/2010/main" val="37768169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457200" y="609600"/>
            <a:ext cx="8305800" cy="1219200"/>
          </a:xfrm>
        </p:spPr>
        <p:txBody>
          <a:bodyPr/>
          <a:lstStyle/>
          <a:p>
            <a:r>
              <a:rPr lang="en-US" b="1" u="sng" dirty="0">
                <a:latin typeface="Arial" charset="0"/>
                <a:ea typeface="MS PGothic" charset="0"/>
              </a:rPr>
              <a:t>Thoughts about today’s session</a:t>
            </a:r>
          </a:p>
        </p:txBody>
      </p:sp>
      <p:sp>
        <p:nvSpPr>
          <p:cNvPr id="5" name="Content Placeholder 4"/>
          <p:cNvSpPr>
            <a:spLocks noGrp="1"/>
          </p:cNvSpPr>
          <p:nvPr>
            <p:ph idx="1"/>
          </p:nvPr>
        </p:nvSpPr>
        <p:spPr>
          <a:xfrm>
            <a:off x="457200" y="1676400"/>
            <a:ext cx="8305800" cy="3505200"/>
          </a:xfrm>
          <a:noFill/>
          <a:ln>
            <a:noFill/>
          </a:ln>
          <a:effectLst/>
          <a:extLst/>
        </p:spPr>
        <p:style>
          <a:lnRef idx="1">
            <a:schemeClr val="dk1"/>
          </a:lnRef>
          <a:fillRef idx="2">
            <a:schemeClr val="dk1"/>
          </a:fillRef>
          <a:effectRef idx="1">
            <a:schemeClr val="dk1"/>
          </a:effectRef>
          <a:fontRef idx="minor">
            <a:schemeClr val="dk1"/>
          </a:fontRef>
        </p:style>
        <p:txBody>
          <a:bodyPr>
            <a:normAutofit/>
          </a:bodyPr>
          <a:lstStyle/>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learn today?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best about the session?</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did you like least? Why?</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What would you have liked to discuss that was not covered?</a:t>
            </a:r>
          </a:p>
          <a:p>
            <a:pPr marL="457200" indent="-457200">
              <a:buFont typeface="Arial" charset="0"/>
              <a:buChar char="•"/>
              <a:defRPr/>
            </a:pPr>
            <a:r>
              <a:rPr lang="en-US" sz="2400" kern="1200" dirty="0">
                <a:solidFill>
                  <a:schemeClr val="tx1"/>
                </a:solidFill>
                <a:latin typeface="Arial" charset="0"/>
                <a:ea typeface="ヒラギノ角ゴ Pro W3" charset="0"/>
                <a:cs typeface="ヒラギノ角ゴ Pro W3" charset="0"/>
              </a:rPr>
              <a:t>Suggestions or comments?</a:t>
            </a:r>
          </a:p>
          <a:p>
            <a:pPr>
              <a:defRPr/>
            </a:pPr>
            <a:endParaRPr lang="en-US" dirty="0"/>
          </a:p>
        </p:txBody>
      </p:sp>
    </p:spTree>
    <p:extLst>
      <p:ext uri="{BB962C8B-B14F-4D97-AF65-F5344CB8AC3E}">
        <p14:creationId xmlns:p14="http://schemas.microsoft.com/office/powerpoint/2010/main" val="35176792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6305" name="Title 1"/>
          <p:cNvSpPr>
            <a:spLocks noGrp="1"/>
          </p:cNvSpPr>
          <p:nvPr>
            <p:ph type="title"/>
          </p:nvPr>
        </p:nvSpPr>
        <p:spPr>
          <a:xfrm>
            <a:off x="495300" y="533400"/>
            <a:ext cx="8305800" cy="1219200"/>
          </a:xfrm>
        </p:spPr>
        <p:txBody>
          <a:bodyPr/>
          <a:lstStyle/>
          <a:p>
            <a:r>
              <a:rPr lang="en-US" b="1" u="sng" dirty="0">
                <a:latin typeface="Arial" charset="0"/>
                <a:ea typeface="MS PGothic" charset="0"/>
              </a:rPr>
              <a:t>Home assignment</a:t>
            </a:r>
          </a:p>
        </p:txBody>
      </p:sp>
      <p:sp>
        <p:nvSpPr>
          <p:cNvPr id="226306" name="Content Placeholder 2"/>
          <p:cNvSpPr>
            <a:spLocks noGrp="1"/>
          </p:cNvSpPr>
          <p:nvPr>
            <p:ph sz="half" idx="1"/>
          </p:nvPr>
        </p:nvSpPr>
        <p:spPr>
          <a:xfrm>
            <a:off x="490220" y="2514600"/>
            <a:ext cx="4038600" cy="3124200"/>
          </a:xfrm>
        </p:spPr>
        <p:txBody>
          <a:bodyPr/>
          <a:lstStyle/>
          <a:p>
            <a:r>
              <a:rPr lang="en-US" dirty="0">
                <a:latin typeface="Arial" charset="0"/>
                <a:ea typeface="MS PGothic" charset="0"/>
              </a:rPr>
              <a:t>Practice self-care! </a:t>
            </a:r>
          </a:p>
          <a:p>
            <a:endParaRPr lang="en-US" dirty="0">
              <a:latin typeface="Arial" charset="0"/>
              <a:ea typeface="MS PGothic" charset="0"/>
            </a:endParaRPr>
          </a:p>
          <a:p>
            <a:r>
              <a:rPr lang="en-US" i="1" dirty="0">
                <a:latin typeface="Arial" charset="0"/>
                <a:ea typeface="MS PGothic" charset="0"/>
              </a:rPr>
              <a:t>Take care of yourself until we meet again! </a:t>
            </a:r>
          </a:p>
        </p:txBody>
      </p:sp>
      <p:pic>
        <p:nvPicPr>
          <p:cNvPr id="4098" name="Picture 2" descr="https://pixabay.com/static/uploads/photo/2015/08/30/20/22/heart-914682_960_7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788520"/>
            <a:ext cx="4267200" cy="36619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95300" y="381000"/>
            <a:ext cx="8305800" cy="838200"/>
          </a:xfrm>
        </p:spPr>
        <p:txBody>
          <a:bodyPr/>
          <a:lstStyle/>
          <a:p>
            <a:r>
              <a:rPr lang="en-GB" b="1" u="sng" dirty="0"/>
              <a:t>Discipline</a:t>
            </a:r>
          </a:p>
        </p:txBody>
      </p:sp>
      <p:sp>
        <p:nvSpPr>
          <p:cNvPr id="3" name="Espace réservé du contenu 2"/>
          <p:cNvSpPr>
            <a:spLocks noGrp="1"/>
          </p:cNvSpPr>
          <p:nvPr>
            <p:ph sz="half" idx="1"/>
          </p:nvPr>
        </p:nvSpPr>
        <p:spPr>
          <a:xfrm>
            <a:off x="381000" y="1371600"/>
            <a:ext cx="7315200" cy="2133600"/>
          </a:xfrm>
        </p:spPr>
        <p:txBody>
          <a:bodyPr/>
          <a:lstStyle/>
          <a:p>
            <a:pPr marL="457200" indent="-457200">
              <a:buFont typeface="Arial" panose="020B0604020202020204" pitchFamily="34" charset="0"/>
              <a:buChar char="•"/>
            </a:pPr>
            <a:r>
              <a:rPr lang="en-GB" dirty="0"/>
              <a:t>What is discipline?</a:t>
            </a:r>
          </a:p>
          <a:p>
            <a:endParaRPr lang="en-GB" dirty="0"/>
          </a:p>
          <a:p>
            <a:pPr marL="457200" indent="-457200">
              <a:buFont typeface="Arial" panose="020B0604020202020204" pitchFamily="34" charset="0"/>
              <a:buChar char="•"/>
            </a:pPr>
            <a:r>
              <a:rPr lang="en-GB" dirty="0"/>
              <a:t>Can you describe your idea of discipline?</a:t>
            </a:r>
          </a:p>
        </p:txBody>
      </p:sp>
      <p:sp>
        <p:nvSpPr>
          <p:cNvPr id="4" name="TextBox 3"/>
          <p:cNvSpPr txBox="1"/>
          <p:nvPr/>
        </p:nvSpPr>
        <p:spPr>
          <a:xfrm>
            <a:off x="1066800" y="3657600"/>
            <a:ext cx="7010400" cy="2616101"/>
          </a:xfrm>
          <a:prstGeom prst="rect">
            <a:avLst/>
          </a:prstGeom>
          <a:noFill/>
        </p:spPr>
        <p:txBody>
          <a:bodyPr wrap="square" rtlCol="0">
            <a:spAutoFit/>
          </a:bodyPr>
          <a:lstStyle/>
          <a:p>
            <a:r>
              <a:rPr lang="en-GB" sz="2800" b="1" dirty="0"/>
              <a:t>Discipline means to teach:</a:t>
            </a:r>
          </a:p>
          <a:p>
            <a:endParaRPr lang="en-GB" sz="2800" dirty="0"/>
          </a:p>
          <a:p>
            <a:pPr marL="457200" indent="-457200">
              <a:buFontTx/>
              <a:buChar char="-"/>
            </a:pPr>
            <a:r>
              <a:rPr lang="en-GB" sz="2800" dirty="0"/>
              <a:t>Values and principles </a:t>
            </a:r>
          </a:p>
          <a:p>
            <a:pPr marL="457200" indent="-457200">
              <a:buFontTx/>
              <a:buChar char="-"/>
            </a:pPr>
            <a:r>
              <a:rPr lang="en-GB" sz="2800" dirty="0"/>
              <a:t>Behaviours to be a good community and family member</a:t>
            </a:r>
          </a:p>
          <a:p>
            <a:endParaRPr lang="en-US" dirty="0"/>
          </a:p>
        </p:txBody>
      </p:sp>
    </p:spTree>
    <p:extLst>
      <p:ext uri="{BB962C8B-B14F-4D97-AF65-F5344CB8AC3E}">
        <p14:creationId xmlns:p14="http://schemas.microsoft.com/office/powerpoint/2010/main" val="231061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049" name="Title 1"/>
          <p:cNvSpPr>
            <a:spLocks noGrp="1"/>
          </p:cNvSpPr>
          <p:nvPr>
            <p:ph type="title"/>
          </p:nvPr>
        </p:nvSpPr>
        <p:spPr>
          <a:xfrm>
            <a:off x="418306" y="440979"/>
            <a:ext cx="7612063" cy="1417638"/>
          </a:xfrm>
        </p:spPr>
        <p:txBody>
          <a:bodyPr/>
          <a:lstStyle/>
          <a:p>
            <a:r>
              <a:rPr lang="en-US" sz="3200" b="1" u="sng" dirty="0">
                <a:latin typeface="Arial" charset="0"/>
                <a:ea typeface="MS PGothic" charset="0"/>
              </a:rPr>
              <a:t>Having clear roles and expectations</a:t>
            </a:r>
          </a:p>
        </p:txBody>
      </p:sp>
      <p:sp>
        <p:nvSpPr>
          <p:cNvPr id="3" name="Content Placeholder 2"/>
          <p:cNvSpPr>
            <a:spLocks noGrp="1"/>
          </p:cNvSpPr>
          <p:nvPr>
            <p:ph idx="1"/>
          </p:nvPr>
        </p:nvSpPr>
        <p:spPr>
          <a:xfrm>
            <a:off x="418306" y="1828800"/>
            <a:ext cx="8305800" cy="3429000"/>
          </a:xfrm>
        </p:spPr>
        <p:txBody>
          <a:bodyPr>
            <a:normAutofit lnSpcReduction="10000"/>
          </a:bodyPr>
          <a:lstStyle/>
          <a:p>
            <a:pPr marL="0" indent="0">
              <a:defRPr/>
            </a:pPr>
            <a:r>
              <a:rPr lang="en-US" sz="2400" b="1" dirty="0">
                <a:latin typeface="Arial" charset="0"/>
                <a:ea typeface="MS PGothic" charset="0"/>
              </a:rPr>
              <a:t>When all members of the household have appropriate and clear roles and expectations:</a:t>
            </a:r>
          </a:p>
          <a:p>
            <a:pPr marL="0" indent="0">
              <a:defRPr/>
            </a:pPr>
            <a:endParaRPr lang="en-US" sz="2400" dirty="0"/>
          </a:p>
          <a:p>
            <a:pPr>
              <a:buFont typeface="Arial" charset="0"/>
              <a:buChar char="•"/>
              <a:defRPr/>
            </a:pPr>
            <a:r>
              <a:rPr lang="en-US" sz="2400" dirty="0"/>
              <a:t>Children tend to have their needs met appropriately and equally.</a:t>
            </a:r>
          </a:p>
          <a:p>
            <a:pPr>
              <a:buFont typeface="Arial" charset="0"/>
              <a:buChar char="•"/>
              <a:defRPr/>
            </a:pPr>
            <a:r>
              <a:rPr lang="en-US" sz="2400" dirty="0"/>
              <a:t>Children are allowed to express developmental needs.</a:t>
            </a:r>
          </a:p>
          <a:p>
            <a:pPr>
              <a:buFont typeface="Arial" charset="0"/>
              <a:buChar char="•"/>
              <a:defRPr/>
            </a:pPr>
            <a:r>
              <a:rPr lang="en-US" sz="2400" dirty="0"/>
              <a:t>Parents take ownership of their own behavior.</a:t>
            </a:r>
          </a:p>
          <a:p>
            <a:pPr>
              <a:buFont typeface="Arial" charset="0"/>
              <a:buChar char="•"/>
              <a:defRPr/>
            </a:pPr>
            <a:r>
              <a:rPr lang="en-US" sz="2400" dirty="0"/>
              <a:t>Parents are not solely dependent on emotional support from their children</a:t>
            </a:r>
          </a:p>
        </p:txBody>
      </p:sp>
    </p:spTree>
    <p:extLst>
      <p:ext uri="{BB962C8B-B14F-4D97-AF65-F5344CB8AC3E}">
        <p14:creationId xmlns:p14="http://schemas.microsoft.com/office/powerpoint/2010/main" val="1170541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r>
              <a:rPr lang="en-US" b="1" dirty="0">
                <a:hlinkClick r:id="rId2"/>
              </a:rPr>
              <a:t>Household rules video</a:t>
            </a:r>
            <a:endParaRPr lang="en-US" b="1" dirty="0"/>
          </a:p>
        </p:txBody>
      </p:sp>
      <p:sp>
        <p:nvSpPr>
          <p:cNvPr id="4" name="Content Placeholder 3"/>
          <p:cNvSpPr>
            <a:spLocks noGrp="1"/>
          </p:cNvSpPr>
          <p:nvPr>
            <p:ph sz="half" idx="10"/>
          </p:nvPr>
        </p:nvSpPr>
        <p:spPr/>
        <p:txBody>
          <a:bodyPr/>
          <a:lstStyle/>
          <a:p>
            <a:endParaRPr lang="en-US"/>
          </a:p>
        </p:txBody>
      </p:sp>
    </p:spTree>
    <p:extLst>
      <p:ext uri="{BB962C8B-B14F-4D97-AF65-F5344CB8AC3E}">
        <p14:creationId xmlns:p14="http://schemas.microsoft.com/office/powerpoint/2010/main" val="2009957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381000"/>
            <a:ext cx="8305800" cy="1219200"/>
          </a:xfrm>
        </p:spPr>
        <p:txBody>
          <a:bodyPr/>
          <a:lstStyle/>
          <a:p>
            <a:r>
              <a:rPr lang="en-GB" b="1" u="sng" dirty="0"/>
              <a:t>Family rules and agreements</a:t>
            </a:r>
          </a:p>
        </p:txBody>
      </p:sp>
      <p:sp>
        <p:nvSpPr>
          <p:cNvPr id="3" name="Espace réservé du contenu 2"/>
          <p:cNvSpPr>
            <a:spLocks noGrp="1"/>
          </p:cNvSpPr>
          <p:nvPr>
            <p:ph sz="half" idx="1"/>
          </p:nvPr>
        </p:nvSpPr>
        <p:spPr>
          <a:xfrm>
            <a:off x="457199" y="1298044"/>
            <a:ext cx="6705601" cy="3512495"/>
          </a:xfrm>
        </p:spPr>
        <p:txBody>
          <a:bodyPr/>
          <a:lstStyle/>
          <a:p>
            <a:pPr marL="457200" indent="-457200">
              <a:buFontTx/>
              <a:buChar char="-"/>
            </a:pPr>
            <a:r>
              <a:rPr lang="en-GB" dirty="0"/>
              <a:t>Communicate the rules clearly </a:t>
            </a:r>
          </a:p>
          <a:p>
            <a:pPr marL="457200" indent="-457200">
              <a:buFontTx/>
              <a:buChar char="-"/>
            </a:pPr>
            <a:r>
              <a:rPr lang="en-GB" dirty="0"/>
              <a:t>Make sure rules are age-appropriate</a:t>
            </a:r>
          </a:p>
          <a:p>
            <a:pPr marL="457200" indent="-457200">
              <a:buFontTx/>
              <a:buChar char="-"/>
            </a:pPr>
            <a:r>
              <a:rPr lang="en-GB" dirty="0"/>
              <a:t>Encourage the following of rules with praise</a:t>
            </a:r>
          </a:p>
          <a:p>
            <a:pPr marL="457200" indent="-457200">
              <a:buFontTx/>
              <a:buChar char="-"/>
            </a:pPr>
            <a:r>
              <a:rPr lang="en-GB" dirty="0"/>
              <a:t>Involve the children, particularly adolescents, in creating the rules</a:t>
            </a:r>
          </a:p>
          <a:p>
            <a:pPr marL="457200" indent="-457200">
              <a:buFontTx/>
              <a:buChar char="-"/>
            </a:pPr>
            <a:r>
              <a:rPr lang="en-GB" dirty="0"/>
              <a:t>Adults must also follow the family rules</a:t>
            </a:r>
          </a:p>
          <a:p>
            <a:endParaRPr lang="en-GB" dirty="0"/>
          </a:p>
        </p:txBody>
      </p:sp>
      <p:pic>
        <p:nvPicPr>
          <p:cNvPr id="2052" name="Picture 4" descr="https://pixabay.com/static/uploads/photo/2016/04/01/11/32/boy-1300401_960_7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8512" y="4508383"/>
            <a:ext cx="3415488" cy="2369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480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44500" y="457200"/>
            <a:ext cx="8305800" cy="1219200"/>
          </a:xfrm>
        </p:spPr>
        <p:txBody>
          <a:bodyPr/>
          <a:lstStyle/>
          <a:p>
            <a:r>
              <a:rPr lang="en-GB" b="1" u="sng" dirty="0"/>
              <a:t>Skills practice: Creating and explaining rules</a:t>
            </a:r>
          </a:p>
        </p:txBody>
      </p:sp>
      <p:sp>
        <p:nvSpPr>
          <p:cNvPr id="3" name="Espace réservé du contenu 2"/>
          <p:cNvSpPr>
            <a:spLocks noGrp="1"/>
          </p:cNvSpPr>
          <p:nvPr>
            <p:ph sz="half" idx="1"/>
          </p:nvPr>
        </p:nvSpPr>
        <p:spPr>
          <a:xfrm>
            <a:off x="444500" y="1905000"/>
            <a:ext cx="8318500" cy="3200400"/>
          </a:xfrm>
        </p:spPr>
        <p:txBody>
          <a:bodyPr/>
          <a:lstStyle/>
          <a:p>
            <a:pPr marL="457200" indent="-457200">
              <a:buFont typeface="Arial" charset="0"/>
              <a:buChar char="•"/>
            </a:pPr>
            <a:r>
              <a:rPr lang="en-GB" dirty="0"/>
              <a:t>Break into 3 groups</a:t>
            </a:r>
          </a:p>
          <a:p>
            <a:pPr marL="457200" indent="-457200">
              <a:buFont typeface="Arial" charset="0"/>
              <a:buChar char="•"/>
            </a:pPr>
            <a:r>
              <a:rPr lang="en-GB" dirty="0"/>
              <a:t>Create 3-5 rules for the following age groups (one per group):</a:t>
            </a:r>
          </a:p>
          <a:p>
            <a:pPr marL="1200150" lvl="1" indent="-457200">
              <a:buFont typeface="Arial" charset="0"/>
              <a:buChar char="•"/>
            </a:pPr>
            <a:r>
              <a:rPr lang="en-GB" dirty="0"/>
              <a:t>3-5 year-old children</a:t>
            </a:r>
          </a:p>
          <a:p>
            <a:pPr marL="1200150" lvl="1" indent="-457200">
              <a:buFont typeface="Arial" charset="0"/>
              <a:buChar char="•"/>
            </a:pPr>
            <a:r>
              <a:rPr lang="en-GB" dirty="0"/>
              <a:t>6-9 year-old children</a:t>
            </a:r>
          </a:p>
          <a:p>
            <a:pPr marL="1200150" lvl="1" indent="-457200">
              <a:buFont typeface="Arial" charset="0"/>
              <a:buChar char="•"/>
            </a:pPr>
            <a:r>
              <a:rPr lang="en-GB" dirty="0"/>
              <a:t>10- 13 year-old children</a:t>
            </a:r>
          </a:p>
          <a:p>
            <a:pPr marL="1200150" lvl="1" indent="-457200">
              <a:buFont typeface="Arial" charset="0"/>
              <a:buChar char="•"/>
            </a:pPr>
            <a:r>
              <a:rPr lang="en-GB" dirty="0"/>
              <a:t>14-17 year-old children</a:t>
            </a:r>
          </a:p>
          <a:p>
            <a:pPr marL="457200" indent="-457200">
              <a:buFont typeface="Arial" charset="0"/>
              <a:buChar char="•"/>
            </a:pPr>
            <a:r>
              <a:rPr lang="en-GB" dirty="0"/>
              <a:t>Specify if some rules are different for boys and girls.</a:t>
            </a:r>
          </a:p>
        </p:txBody>
      </p:sp>
    </p:spTree>
    <p:extLst>
      <p:ext uri="{BB962C8B-B14F-4D97-AF65-F5344CB8AC3E}">
        <p14:creationId xmlns:p14="http://schemas.microsoft.com/office/powerpoint/2010/main" val="160054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8243" y="533400"/>
            <a:ext cx="8305800" cy="1219200"/>
          </a:xfrm>
        </p:spPr>
        <p:txBody>
          <a:bodyPr/>
          <a:lstStyle/>
          <a:p>
            <a:r>
              <a:rPr lang="en-US" b="1" u="sng" dirty="0"/>
              <a:t>Guidelines for effective rules	</a:t>
            </a:r>
          </a:p>
        </p:txBody>
      </p:sp>
      <p:sp>
        <p:nvSpPr>
          <p:cNvPr id="3" name="TextBox 2"/>
          <p:cNvSpPr txBox="1"/>
          <p:nvPr/>
        </p:nvSpPr>
        <p:spPr>
          <a:xfrm>
            <a:off x="468243" y="1371600"/>
            <a:ext cx="8051800" cy="5801588"/>
          </a:xfrm>
          <a:prstGeom prst="rect">
            <a:avLst/>
          </a:prstGeom>
          <a:noFill/>
        </p:spPr>
        <p:txBody>
          <a:bodyPr wrap="square" rtlCol="0">
            <a:spAutoFit/>
          </a:bodyPr>
          <a:lstStyle/>
          <a:p>
            <a:r>
              <a:rPr lang="en-US" b="1" dirty="0"/>
              <a:t>Rules are effective when:</a:t>
            </a:r>
          </a:p>
          <a:p>
            <a:endParaRPr lang="en-US" dirty="0"/>
          </a:p>
          <a:p>
            <a:pPr marL="342900" indent="-342900">
              <a:spcAft>
                <a:spcPts val="600"/>
              </a:spcAft>
              <a:buFont typeface="Arial" panose="020B0604020202020204" pitchFamily="34" charset="0"/>
              <a:buChar char="•"/>
            </a:pPr>
            <a:r>
              <a:rPr lang="en-US" dirty="0"/>
              <a:t>They tell children what they can do as well as what they should not to do.</a:t>
            </a:r>
          </a:p>
          <a:p>
            <a:pPr marL="342900" indent="-342900">
              <a:spcAft>
                <a:spcPts val="600"/>
              </a:spcAft>
              <a:buFont typeface="Arial" panose="020B0604020202020204" pitchFamily="34" charset="0"/>
              <a:buChar char="•"/>
            </a:pPr>
            <a:r>
              <a:rPr lang="en-US" dirty="0"/>
              <a:t>They are developmentally-appropriate.</a:t>
            </a:r>
          </a:p>
          <a:p>
            <a:pPr marL="342900" indent="-342900">
              <a:spcAft>
                <a:spcPts val="600"/>
              </a:spcAft>
              <a:buFont typeface="Arial" panose="020B0604020202020204" pitchFamily="34" charset="0"/>
              <a:buChar char="•"/>
            </a:pPr>
            <a:r>
              <a:rPr lang="en-US" dirty="0"/>
              <a:t>They are few and expectations are clear.</a:t>
            </a:r>
          </a:p>
          <a:p>
            <a:pPr marL="342900" indent="-342900">
              <a:spcAft>
                <a:spcPts val="600"/>
              </a:spcAft>
              <a:buFont typeface="Arial" panose="020B0604020202020204" pitchFamily="34" charset="0"/>
              <a:buChar char="•"/>
            </a:pPr>
            <a:r>
              <a:rPr lang="en-US" dirty="0"/>
              <a:t>They are consistent</a:t>
            </a:r>
          </a:p>
          <a:p>
            <a:pPr marL="342900" indent="-342900">
              <a:spcAft>
                <a:spcPts val="600"/>
              </a:spcAft>
              <a:buFont typeface="Arial" panose="020B0604020202020204" pitchFamily="34" charset="0"/>
              <a:buChar char="•"/>
            </a:pPr>
            <a:r>
              <a:rPr lang="en-US" dirty="0"/>
              <a:t>Adolescents have more freedom and rules are reviewed often.</a:t>
            </a:r>
          </a:p>
          <a:p>
            <a:pPr marL="342900" indent="-342900">
              <a:spcAft>
                <a:spcPts val="600"/>
              </a:spcAft>
              <a:buFont typeface="Arial" panose="020B0604020202020204" pitchFamily="34" charset="0"/>
              <a:buChar char="•"/>
            </a:pPr>
            <a:r>
              <a:rPr lang="en-US" dirty="0"/>
              <a:t>Parents use rules to guide new behaviors and keep children safe and healthy!</a:t>
            </a:r>
          </a:p>
          <a:p>
            <a:pPr marL="342900" indent="-342900">
              <a:spcAft>
                <a:spcPts val="600"/>
              </a:spcAft>
              <a:buFont typeface="Arial" panose="020B0604020202020204" pitchFamily="34" charset="0"/>
              <a:buChar char="•"/>
            </a:pPr>
            <a:r>
              <a:rPr lang="en-US" i="1" dirty="0"/>
              <a:t>Consequences are most effective and informative for children when they are logical and appropriate. </a:t>
            </a:r>
            <a:endParaRPr lang="fr-FR"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303359146"/>
      </p:ext>
    </p:extLst>
  </p:cSld>
  <p:clrMapOvr>
    <a:masterClrMapping/>
  </p:clrMapOvr>
</p:sld>
</file>

<file path=ppt/theme/theme1.xml><?xml version="1.0" encoding="utf-8"?>
<a:theme xmlns:a="http://schemas.openxmlformats.org/drawingml/2006/main" name="IRC_PP_pages_white">
  <a:themeElements>
    <a:clrScheme name="IRC PPT Theme">
      <a:dk1>
        <a:sysClr val="windowText" lastClr="000000"/>
      </a:dk1>
      <a:lt1>
        <a:sysClr val="window" lastClr="FFFFFF"/>
      </a:lt1>
      <a:dk2>
        <a:srgbClr val="A5A5A5"/>
      </a:dk2>
      <a:lt2>
        <a:srgbClr val="FDC82F"/>
      </a:lt2>
      <a:accent1>
        <a:srgbClr val="000000"/>
      </a:accent1>
      <a:accent2>
        <a:srgbClr val="FFFFFF"/>
      </a:accent2>
      <a:accent3>
        <a:srgbClr val="9A9A9A"/>
      </a:accent3>
      <a:accent4>
        <a:srgbClr val="FDC82F"/>
      </a:accent4>
      <a:accent5>
        <a:srgbClr val="BF6828"/>
      </a:accent5>
      <a:accent6>
        <a:srgbClr val="FEDC44"/>
      </a:accent6>
      <a:hlink>
        <a:srgbClr val="BF6828"/>
      </a:hlink>
      <a:folHlink>
        <a:srgbClr val="9A9A9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pages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pages_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pages_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pages_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pages_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pages_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pages_whi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pages_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pages_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pages_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pages_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pages_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RC_PP_cover_1">
  <a:themeElements>
    <a:clrScheme name="">
      <a:dk1>
        <a:srgbClr val="000000"/>
      </a:dk1>
      <a:lt1>
        <a:srgbClr val="FFFFFF"/>
      </a:lt1>
      <a:dk2>
        <a:srgbClr val="000000"/>
      </a:dk2>
      <a:lt2>
        <a:srgbClr val="808080"/>
      </a:lt2>
      <a:accent1>
        <a:srgbClr val="FDC82F"/>
      </a:accent1>
      <a:accent2>
        <a:srgbClr val="FDC82F"/>
      </a:accent2>
      <a:accent3>
        <a:srgbClr val="FFFFFF"/>
      </a:accent3>
      <a:accent4>
        <a:srgbClr val="000000"/>
      </a:accent4>
      <a:accent5>
        <a:srgbClr val="FEE0AD"/>
      </a:accent5>
      <a:accent6>
        <a:srgbClr val="E5B52A"/>
      </a:accent6>
      <a:hlink>
        <a:srgbClr val="BF6800"/>
      </a:hlink>
      <a:folHlink>
        <a:srgbClr val="5565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cover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cover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cover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cover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cover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cover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cover_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cover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cover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cover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cover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cover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RescueNet Document" ma:contentTypeID="0x010100D60DBA53A71448E28E10A8C682B5121B00A049B94D1FF5074084994C06BC6F9E0D" ma:contentTypeVersion="16" ma:contentTypeDescription="RescueNet Document Content Type" ma:contentTypeScope="" ma:versionID="9d47bf4c5a5056618787ac15d58122cc">
  <xsd:schema xmlns:xsd="http://www.w3.org/2001/XMLSchema" xmlns:p="http://schemas.microsoft.com/office/2006/metadata/properties" xmlns:ns1="http://schemas.microsoft.com/sharepoint/v3" xmlns:ns2="de7ee7ca-26ca-49cc-9537-4188a29a6e27" targetNamespace="http://schemas.microsoft.com/office/2006/metadata/properties" ma:root="true" ma:fieldsID="daf5dd165056f2c70364a400ff54f67f" ns1:_="" ns2:_="">
    <xsd:import namespace="http://schemas.microsoft.com/sharepoint/v3"/>
    <xsd:import namespace="de7ee7ca-26ca-49cc-9537-4188a29a6e27"/>
    <xsd:element name="properties">
      <xsd:complexType>
        <xsd:sequence>
          <xsd:element name="documentManagement">
            <xsd:complexType>
              <xsd:all>
                <xsd:element ref="ns1:DepartmentLookup" minOccurs="0"/>
                <xsd:element ref="ns1:LanguageLookup" minOccurs="0"/>
                <xsd:element ref="ns1:DocumentTypeLookup" minOccurs="0"/>
                <xsd:element ref="ns1:DocumentDescription" minOccurs="0"/>
                <xsd:element ref="ns1:GeographicCoverageLookup" minOccurs="0"/>
                <xsd:element ref="ns1:Organization" minOccurs="0"/>
                <xsd:element ref="ns2:Date_x0020_Published" minOccurs="0"/>
                <xsd:element ref="ns1:CopyrightInfo" minOccurs="0"/>
                <xsd:element ref="ns1:TopicPageLookup" minOccurs="0"/>
                <xsd:element ref="ns1:WorkspaceLookup" minOccurs="0"/>
                <xsd:element ref="ns1:RescueNetCategory" minOccurs="0"/>
                <xsd:element ref="ns2:Subgroup"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DepartmentLookup" ma:index="2" nillable="true" ma:displayName="Department" ma:list="aa11bf64-ae05-422e-b0f3-81466ecfe759" ma:internalName="DepartmentLookup" ma:readOnly="false" ma:showField="Title" ma:web="de7ee7ca-26ca-49cc-9537-4188a29a6e27">
      <xsd:simpleType>
        <xsd:restriction base="dms:Lookup"/>
      </xsd:simpleType>
    </xsd:element>
    <xsd:element name="LanguageLookup" ma:index="3" nillable="true" ma:displayName="Language" ma:list="a4490e2a-3438-41fb-934a-5ab0460e0543" ma:internalName="LanguageLookup" ma:readOnly="false" ma:showField="Title" ma:web="de7ee7ca-26ca-49cc-9537-4188a29a6e27">
      <xsd:simpleType>
        <xsd:restriction base="dms:Lookup"/>
      </xsd:simpleType>
    </xsd:element>
    <xsd:element name="DocumentTypeLookup" ma:index="4" nillable="true" ma:displayName="Document Type" ma:list="64e50660-2f46-4434-b5fe-4bffddd843e9" ma:internalName="DocumentTypeLookup" ma:showField="Title" ma:web="de7ee7ca-26ca-49cc-9537-4188a29a6e27">
      <xsd:simpleType>
        <xsd:restriction base="dms:Lookup"/>
      </xsd:simpleType>
    </xsd:element>
    <xsd:element name="DocumentDescription" ma:index="5" nillable="true" ma:displayName="Description" ma:default="" ma:internalName="DocumentDescription">
      <xsd:simpleType>
        <xsd:restriction base="dms:Note"/>
      </xsd:simpleType>
    </xsd:element>
    <xsd:element name="GeographicCoverageLookup" ma:index="6" nillable="true" ma:displayName="IRC Location" ma:list="6916aa85-de77-42a9-b916-db40791231f8" ma:internalName="GeographicCoverageLookup" ma:showField="Title" ma:web="de7ee7ca-26ca-49cc-9537-4188a29a6e27">
      <xsd:simpleType>
        <xsd:restriction base="dms:Lookup"/>
      </xsd:simpleType>
    </xsd:element>
    <xsd:element name="Organization" ma:index="7" nillable="true" ma:displayName="Organization" ma:default="" ma:internalName="Organization">
      <xsd:simpleType>
        <xsd:restriction base="dms:Text">
          <xsd:maxLength value="255"/>
        </xsd:restriction>
      </xsd:simpleType>
    </xsd:element>
    <xsd:element name="CopyrightInfo" ma:index="9" nillable="true" ma:displayName="Copyright Info" ma:internalName="CopyrightInfo">
      <xsd:simpleType>
        <xsd:restriction base="dms:Note"/>
      </xsd:simpleType>
    </xsd:element>
    <xsd:element name="TopicPageLookup" ma:index="10" nillable="true" ma:displayName="Topic Page" ma:description="This will make the document appear on the topic page if the topic page is configured." ma:list="4b01fa75-6d00-48b6-a4b2-40889219b784" ma:internalName="TopicPag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WorkspaceLookup" ma:index="11" nillable="true" ma:displayName="Workspace" ma:description="This will make the document appear on the workspace if the workspace is configured." ma:list="72b704c0-36a7-4358-aede-7d14f7f1ee85" ma:internalName="Workspac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RescueNetCategory" ma:index="12" nillable="true" ma:displayName="Group" ma:default="" ma:internalName="RescueNetCategory">
      <xsd:simpleType>
        <xsd:restriction base="dms:Text">
          <xsd:maxLength value="255"/>
        </xsd:restriction>
      </xsd:simpleType>
    </xsd:element>
  </xsd:schema>
  <xsd:schema xmlns:xsd="http://www.w3.org/2001/XMLSchema" xmlns:dms="http://schemas.microsoft.com/office/2006/documentManagement/types" targetNamespace="de7ee7ca-26ca-49cc-9537-4188a29a6e27" elementFormDefault="qualified">
    <xsd:import namespace="http://schemas.microsoft.com/office/2006/documentManagement/types"/>
    <xsd:element name="Date_x0020_Published" ma:index="8" nillable="true" ma:displayName="Date Published" ma:default="" ma:format="DateOnly" ma:internalName="Date_x0020_Published" ma:readOnly="false">
      <xsd:simpleType>
        <xsd:restriction base="dms:DateTime"/>
      </xsd:simpleType>
    </xsd:element>
    <xsd:element name="Subgroup" ma:index="13" nillable="true" ma:displayName="Subgroup" ma:internalName="Subgroup">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ma:readOnly="true"/>
        <xsd:element ref="dc:title" minOccurs="0" maxOccurs="1" ma:index="0"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C460845-9F6E-4218-880F-9E226446E5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e7ee7ca-26ca-49cc-9537-4188a29a6e2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96CD9BB-6113-4958-81B4-CF48E4562892}">
  <ds:schemaRefs>
    <ds:schemaRef ds:uri="http://schemas.microsoft.com/office/2006/metadata/longProperties"/>
  </ds:schemaRefs>
</ds:datastoreItem>
</file>

<file path=customXml/itemProps3.xml><?xml version="1.0" encoding="utf-8"?>
<ds:datastoreItem xmlns:ds="http://schemas.openxmlformats.org/officeDocument/2006/customXml" ds:itemID="{814DD3B1-3BEC-4640-B898-0223E717E8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2004:Templates:My Templates:IRC_PP_pages_white.pot</Template>
  <TotalTime>30332</TotalTime>
  <Words>1764</Words>
  <Application>Microsoft Macintosh PowerPoint</Application>
  <PresentationFormat>On-screen Show (4:3)</PresentationFormat>
  <Paragraphs>266</Paragraphs>
  <Slides>36</Slides>
  <Notes>28</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47" baseType="lpstr">
      <vt:lpstr>MS PGothic</vt:lpstr>
      <vt:lpstr>ヒラギノ角ゴ Pro W3</vt:lpstr>
      <vt:lpstr>Akzidenz Grotesk BE Super</vt:lpstr>
      <vt:lpstr>AkzidenzGroteskBE-Light</vt:lpstr>
      <vt:lpstr>Arial</vt:lpstr>
      <vt:lpstr>Segoe UI</vt:lpstr>
      <vt:lpstr>Times</vt:lpstr>
      <vt:lpstr>Wingdings</vt:lpstr>
      <vt:lpstr>IRC_PP_pages_white</vt:lpstr>
      <vt:lpstr>IRC_PP_cover_1</vt:lpstr>
      <vt:lpstr>Worksheet</vt:lpstr>
      <vt:lpstr> Safe Learning and Healing Spaces Parenting Skills Facilitator Training  (3 curricula combined)  Day 4   </vt:lpstr>
      <vt:lpstr>PowerPoint Presentation</vt:lpstr>
      <vt:lpstr>PowerPoint Presentation</vt:lpstr>
      <vt:lpstr>Discipline</vt:lpstr>
      <vt:lpstr>Having clear roles and expectations</vt:lpstr>
      <vt:lpstr>PowerPoint Presentation</vt:lpstr>
      <vt:lpstr>Family rules and agreements</vt:lpstr>
      <vt:lpstr>Skills practice: Creating and explaining rules</vt:lpstr>
      <vt:lpstr>Guidelines for effective rules </vt:lpstr>
      <vt:lpstr>Establishing effective consequences</vt:lpstr>
      <vt:lpstr>Think and share</vt:lpstr>
      <vt:lpstr>PowerPoint Presentation</vt:lpstr>
      <vt:lpstr>Family meetings </vt:lpstr>
      <vt:lpstr>Effective family meetings</vt:lpstr>
      <vt:lpstr>Family meetings in 4 steps</vt:lpstr>
      <vt:lpstr>Energizer: Charades</vt:lpstr>
      <vt:lpstr>Discipline with dignity v/s corporal punishment </vt:lpstr>
      <vt:lpstr>The effect of violence on children</vt:lpstr>
      <vt:lpstr>Parental strategies to help children  behave non-aggressively</vt:lpstr>
      <vt:lpstr>Discipline with dignity</vt:lpstr>
      <vt:lpstr>Privileges as reward</vt:lpstr>
      <vt:lpstr>‘Ignore’ strategy</vt:lpstr>
      <vt:lpstr>Think and share</vt:lpstr>
      <vt:lpstr>How to ignore inappropriate behavior</vt:lpstr>
      <vt:lpstr>Redirection</vt:lpstr>
      <vt:lpstr>PowerPoint Presentation</vt:lpstr>
      <vt:lpstr>Time-outs</vt:lpstr>
      <vt:lpstr>Conditions for an effective time-out</vt:lpstr>
      <vt:lpstr>Duration of time-out</vt:lpstr>
      <vt:lpstr>PowerPoint Presentation</vt:lpstr>
      <vt:lpstr>Let’s practice time out!</vt:lpstr>
      <vt:lpstr>Summary of positive parenting strategies and discipline techniques by age</vt:lpstr>
      <vt:lpstr>PowerPoint Presentation</vt:lpstr>
      <vt:lpstr>Debrief </vt:lpstr>
      <vt:lpstr>Thoughts about today’s session</vt:lpstr>
      <vt:lpstr>Home assignment</vt:lpstr>
    </vt:vector>
  </TitlesOfParts>
  <Company>The A. J. Heschel School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Admin</dc:creator>
  <cp:lastModifiedBy>Sandra Maignant</cp:lastModifiedBy>
  <cp:revision>648</cp:revision>
  <cp:lastPrinted>2009-12-29T15:08:35Z</cp:lastPrinted>
  <dcterms:created xsi:type="dcterms:W3CDTF">2009-12-29T15:03:30Z</dcterms:created>
  <dcterms:modified xsi:type="dcterms:W3CDTF">2020-01-24T14:57:41Z</dcterms:modified>
  <cp:category>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1500.00000000000</vt:lpwstr>
  </property>
  <property fmtid="{D5CDD505-2E9C-101B-9397-08002B2CF9AE}" pid="3" name="Topic Page">
    <vt:lpwstr>Publication Templates</vt:lpwstr>
  </property>
  <property fmtid="{D5CDD505-2E9C-101B-9397-08002B2CF9AE}" pid="4" name="RescueNet Topic Page">
    <vt:lpwstr>91</vt:lpwstr>
  </property>
  <property fmtid="{D5CDD505-2E9C-101B-9397-08002B2CF9AE}" pid="5" name="DocumentTypeLookup">
    <vt:lpwstr>6</vt:lpwstr>
  </property>
  <property fmtid="{D5CDD505-2E9C-101B-9397-08002B2CF9AE}" pid="6" name="GeographicCoverageLookup">
    <vt:lpwstr>254</vt:lpwstr>
  </property>
  <property fmtid="{D5CDD505-2E9C-101B-9397-08002B2CF9AE}" pid="7" name="TopicPageLookup">
    <vt:lpwstr>436;#Administration.Information Technology.Helpdesk.Software Help.Microsoft PowerPoint;#501;#Administration.External Relations.Branding &amp; Templates</vt:lpwstr>
  </property>
  <property fmtid="{D5CDD505-2E9C-101B-9397-08002B2CF9AE}" pid="8" name="WorkspaceLookup">
    <vt:lpwstr/>
  </property>
  <property fmtid="{D5CDD505-2E9C-101B-9397-08002B2CF9AE}" pid="9" name="RescueNetCategory">
    <vt:lpwstr>Templates</vt:lpwstr>
  </property>
  <property fmtid="{D5CDD505-2E9C-101B-9397-08002B2CF9AE}" pid="10" name="LanguageLookup">
    <vt:lpwstr>9</vt:lpwstr>
  </property>
  <property fmtid="{D5CDD505-2E9C-101B-9397-08002B2CF9AE}" pid="11" name="DocumentDescription">
    <vt:lpwstr>PowerPoint template, including IRC graphics and suggestions for page formats.</vt:lpwstr>
  </property>
  <property fmtid="{D5CDD505-2E9C-101B-9397-08002B2CF9AE}" pid="12" name="CopyrightInfo">
    <vt:lpwstr/>
  </property>
  <property fmtid="{D5CDD505-2E9C-101B-9397-08002B2CF9AE}" pid="13" name="DepartmentLookup">
    <vt:lpwstr>18</vt:lpwstr>
  </property>
  <property fmtid="{D5CDD505-2E9C-101B-9397-08002B2CF9AE}" pid="14" name="ContentType">
    <vt:lpwstr>RescueNet Document</vt:lpwstr>
  </property>
  <property fmtid="{D5CDD505-2E9C-101B-9397-08002B2CF9AE}" pid="15" name="Subgroup">
    <vt:lpwstr/>
  </property>
  <property fmtid="{D5CDD505-2E9C-101B-9397-08002B2CF9AE}" pid="16" name="Organization">
    <vt:lpwstr/>
  </property>
  <property fmtid="{D5CDD505-2E9C-101B-9397-08002B2CF9AE}" pid="17" name="Date Published">
    <vt:lpwstr>1999-11-29T20:00:00Z</vt:lpwstr>
  </property>
</Properties>
</file>